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58"/>
  </p:notesMasterIdLst>
  <p:sldIdLst>
    <p:sldId id="256" r:id="rId2"/>
    <p:sldId id="361" r:id="rId3"/>
    <p:sldId id="377" r:id="rId4"/>
    <p:sldId id="360" r:id="rId5"/>
    <p:sldId id="330" r:id="rId6"/>
    <p:sldId id="363" r:id="rId7"/>
    <p:sldId id="364" r:id="rId8"/>
    <p:sldId id="362" r:id="rId9"/>
    <p:sldId id="349" r:id="rId10"/>
    <p:sldId id="365" r:id="rId11"/>
    <p:sldId id="366" r:id="rId12"/>
    <p:sldId id="291" r:id="rId13"/>
    <p:sldId id="300" r:id="rId14"/>
    <p:sldId id="367" r:id="rId15"/>
    <p:sldId id="347" r:id="rId16"/>
    <p:sldId id="348" r:id="rId17"/>
    <p:sldId id="368" r:id="rId18"/>
    <p:sldId id="369" r:id="rId19"/>
    <p:sldId id="293" r:id="rId20"/>
    <p:sldId id="260" r:id="rId21"/>
    <p:sldId id="370" r:id="rId22"/>
    <p:sldId id="371" r:id="rId23"/>
    <p:sldId id="261" r:id="rId24"/>
    <p:sldId id="372" r:id="rId25"/>
    <p:sldId id="373" r:id="rId26"/>
    <p:sldId id="336" r:id="rId27"/>
    <p:sldId id="337" r:id="rId28"/>
    <p:sldId id="301" r:id="rId29"/>
    <p:sldId id="303" r:id="rId30"/>
    <p:sldId id="304" r:id="rId31"/>
    <p:sldId id="305" r:id="rId32"/>
    <p:sldId id="308" r:id="rId33"/>
    <p:sldId id="302" r:id="rId34"/>
    <p:sldId id="310" r:id="rId35"/>
    <p:sldId id="351" r:id="rId36"/>
    <p:sldId id="318" r:id="rId37"/>
    <p:sldId id="344" r:id="rId38"/>
    <p:sldId id="374" r:id="rId39"/>
    <p:sldId id="325" r:id="rId40"/>
    <p:sldId id="319" r:id="rId41"/>
    <p:sldId id="375" r:id="rId42"/>
    <p:sldId id="320" r:id="rId43"/>
    <p:sldId id="323" r:id="rId44"/>
    <p:sldId id="326" r:id="rId45"/>
    <p:sldId id="345" r:id="rId46"/>
    <p:sldId id="335" r:id="rId47"/>
    <p:sldId id="376" r:id="rId48"/>
    <p:sldId id="350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</p:sldIdLst>
  <p:sldSz cx="7315200" cy="5486400" type="B5JIS"/>
  <p:notesSz cx="6858000" cy="91440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90B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0" autoAdjust="0"/>
    <p:restoredTop sz="89483" autoAdjust="0"/>
  </p:normalViewPr>
  <p:slideViewPr>
    <p:cSldViewPr>
      <p:cViewPr varScale="1">
        <p:scale>
          <a:sx n="101" d="100"/>
          <a:sy n="101" d="100"/>
        </p:scale>
        <p:origin x="-944" y="-104"/>
      </p:cViewPr>
      <p:guideLst>
        <p:guide orient="horz" pos="1728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200"/>
              <a:t>Annual dollar spent by user by</a:t>
            </a:r>
            <a:r>
              <a:rPr lang="en-US" sz="1200" baseline="0"/>
              <a:t> category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Sheet1!$A$1:$A$7</c:f>
              <c:strCache>
                <c:ptCount val="7"/>
                <c:pt idx="0">
                  <c:v>Currency</c:v>
                </c:pt>
                <c:pt idx="1">
                  <c:v>Subs</c:v>
                </c:pt>
                <c:pt idx="2">
                  <c:v>Weapons</c:v>
                </c:pt>
                <c:pt idx="3">
                  <c:v>Wearables</c:v>
                </c:pt>
                <c:pt idx="4">
                  <c:v>Power</c:v>
                </c:pt>
                <c:pt idx="5">
                  <c:v>Gifts</c:v>
                </c:pt>
                <c:pt idx="6">
                  <c:v>Levels/Maps</c:v>
                </c:pt>
              </c:strCache>
            </c:strRef>
          </c:cat>
          <c:val>
            <c:numRef>
              <c:f>Sheet1!$B$1:$B$7</c:f>
              <c:numCache>
                <c:formatCode>General</c:formatCode>
                <c:ptCount val="7"/>
                <c:pt idx="0">
                  <c:v>50.0</c:v>
                </c:pt>
                <c:pt idx="1">
                  <c:v>30.0</c:v>
                </c:pt>
                <c:pt idx="2">
                  <c:v>20.0</c:v>
                </c:pt>
                <c:pt idx="3">
                  <c:v>20.0</c:v>
                </c:pt>
                <c:pt idx="4">
                  <c:v>20.0</c:v>
                </c:pt>
                <c:pt idx="5">
                  <c:v>12.0</c:v>
                </c:pt>
                <c:pt idx="6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3608888"/>
        <c:axId val="493611896"/>
      </c:barChart>
      <c:catAx>
        <c:axId val="493608888"/>
        <c:scaling>
          <c:orientation val="minMax"/>
        </c:scaling>
        <c:delete val="0"/>
        <c:axPos val="b"/>
        <c:majorTickMark val="none"/>
        <c:minorTickMark val="none"/>
        <c:tickLblPos val="nextTo"/>
        <c:crossAx val="493611896"/>
        <c:crosses val="autoZero"/>
        <c:auto val="1"/>
        <c:lblAlgn val="ctr"/>
        <c:lblOffset val="100"/>
        <c:noMultiLvlLbl val="0"/>
      </c:catAx>
      <c:valAx>
        <c:axId val="49361189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4936088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sz="1200"/>
              <a:t>Annual dollar spent by user by</a:t>
            </a:r>
            <a:r>
              <a:rPr lang="en-US" sz="1200" baseline="0"/>
              <a:t> category</a:t>
            </a:r>
            <a:endParaRPr lang="en-US" sz="12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Sheet1!$A$1:$A$7</c:f>
              <c:strCache>
                <c:ptCount val="7"/>
                <c:pt idx="0">
                  <c:v>Currency</c:v>
                </c:pt>
                <c:pt idx="1">
                  <c:v>Subs</c:v>
                </c:pt>
                <c:pt idx="2">
                  <c:v>Weapons</c:v>
                </c:pt>
                <c:pt idx="3">
                  <c:v>Wearables</c:v>
                </c:pt>
                <c:pt idx="4">
                  <c:v>Power</c:v>
                </c:pt>
                <c:pt idx="5">
                  <c:v>Gifts</c:v>
                </c:pt>
                <c:pt idx="6">
                  <c:v>Levels/Maps</c:v>
                </c:pt>
              </c:strCache>
            </c:strRef>
          </c:cat>
          <c:val>
            <c:numRef>
              <c:f>Sheet1!$B$1:$B$7</c:f>
              <c:numCache>
                <c:formatCode>General</c:formatCode>
                <c:ptCount val="7"/>
                <c:pt idx="0">
                  <c:v>50.0</c:v>
                </c:pt>
                <c:pt idx="1">
                  <c:v>30.0</c:v>
                </c:pt>
                <c:pt idx="2">
                  <c:v>20.0</c:v>
                </c:pt>
                <c:pt idx="3">
                  <c:v>20.0</c:v>
                </c:pt>
                <c:pt idx="4">
                  <c:v>20.0</c:v>
                </c:pt>
                <c:pt idx="5">
                  <c:v>12.0</c:v>
                </c:pt>
                <c:pt idx="6">
                  <c:v>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93710888"/>
        <c:axId val="493713896"/>
      </c:barChart>
      <c:catAx>
        <c:axId val="493710888"/>
        <c:scaling>
          <c:orientation val="minMax"/>
        </c:scaling>
        <c:delete val="0"/>
        <c:axPos val="b"/>
        <c:majorTickMark val="none"/>
        <c:minorTickMark val="none"/>
        <c:tickLblPos val="nextTo"/>
        <c:crossAx val="493713896"/>
        <c:crosses val="autoZero"/>
        <c:auto val="1"/>
        <c:lblAlgn val="ctr"/>
        <c:lblOffset val="100"/>
        <c:noMultiLvlLbl val="0"/>
      </c:catAx>
      <c:valAx>
        <c:axId val="493713896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49371088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D955218-499A-4448-A0D1-CAB9BA910E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344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A6CA1B-DA86-DC43-BCF5-276B286EB73A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A6CA1B-DA86-DC43-BCF5-276B286EB73A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engagement rates as high as 33% on rich media ads with rates consistently exceeding 20%. At the other end of the scale, simple, expandable ads reach 6-7% engagement rates, which can still be considered relatively high when compared to other advertising options including both mobile and online. These rates are unheard of in the online world. – aditic study</a:t>
            </a:r>
          </a:p>
          <a:p>
            <a:endParaRPr lang="en-US">
              <a:ea typeface="ＭＳ Ｐゴシック" charset="0"/>
            </a:endParaRPr>
          </a:p>
          <a:p>
            <a:r>
              <a:rPr lang="en-US">
                <a:ea typeface="ＭＳ Ｐゴシック" charset="0"/>
              </a:rPr>
              <a:t>http://mashable.com/2010/08/19/mobile-advertising-trends/#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CFA8F4-0E15-FD45-860D-64CFA56D3FE7}" type="slidenum">
              <a:rPr lang="en-US" sz="1200"/>
              <a:pPr/>
              <a:t>14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</a:rPr>
              <a:t>engagement rates as high as 33% on rich media ads with rates consistently exceeding 20%. At the other end of the scale, simple, expandable ads reach 6-7% engagement rates, which can still be considered relatively high when compared to other advertising options including both mobile and online. These rates are unheard of in the online world. – aditic study</a:t>
            </a:r>
          </a:p>
          <a:p>
            <a:endParaRPr lang="en-US">
              <a:ea typeface="ＭＳ Ｐゴシック" charset="0"/>
            </a:endParaRPr>
          </a:p>
          <a:p>
            <a:r>
              <a:rPr lang="en-US">
                <a:ea typeface="ＭＳ Ｐゴシック" charset="0"/>
              </a:rPr>
              <a:t>http://mashable.com/2010/08/19/mobile-advertising-trends/#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CFA8F4-0E15-FD45-860D-64CFA56D3FE7}" type="slidenum">
              <a:rPr lang="en-US" sz="1200"/>
              <a:pPr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</a:rPr>
              <a:t>MPL and MEC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F4B83A-5D7C-4C4C-85C5-C0FBA3D94999}" type="slidenum">
              <a:rPr lang="en-US" sz="1200"/>
              <a:pPr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</a:rPr>
              <a:t>MPL and MEC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F4B83A-5D7C-4C4C-85C5-C0FBA3D94999}" type="slidenum">
              <a:rPr lang="en-US" sz="1200"/>
              <a:pPr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</a:rPr>
              <a:t>MPL and MEC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F4B83A-5D7C-4C4C-85C5-C0FBA3D94999}" type="slidenum">
              <a:rPr lang="en-US" sz="1200"/>
              <a:pPr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Note: App developers may want to use the mobile </a:t>
            </a:r>
          </a:p>
          <a:p>
            <a:pPr eaLnBrk="1" hangingPunct="1"/>
            <a:r>
              <a:rPr lang="en-US" smtClean="0">
                <a:latin typeface="Arial" pitchFamily="34" charset="0"/>
              </a:rPr>
              <a:t>  web if you already have an EC integration</a:t>
            </a:r>
          </a:p>
          <a:p>
            <a:pPr eaLnBrk="1" hangingPunct="1"/>
            <a:r>
              <a:rPr lang="en-US" smtClean="0">
                <a:latin typeface="Arial" pitchFamily="34" charset="0"/>
              </a:rPr>
              <a:t>  or the app store requires a web flow.</a:t>
            </a: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0E5137-66E1-4477-A6A9-EF0454F7F153}" type="slidenum">
              <a:rPr lang="en-US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pitchFamily="34" charset="0"/>
              </a:rPr>
              <a:t>Demo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FB9A7C-64ED-499A-BE2F-C9F44DBBFB81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itleslid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-430213" y="29845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4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DFB08-06B6-934D-80F9-D0E9FECEB0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0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43500" y="304800"/>
            <a:ext cx="1562100" cy="403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4533900" cy="403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372761-0616-0243-B501-E68E16C10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 lIns="73152" tIns="36576" rIns="73152" bIns="36576"/>
          <a:lstStyle/>
          <a:p>
            <a:fld id="{D3A66151-AFA5-B24D-95E9-7A51BF019A94}" type="datetimeFigureOut">
              <a:rPr lang="en-US" smtClean="0"/>
              <a:pPr/>
              <a:t>3/30/11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8D7F-1DFD-4F46-8131-8B23B49699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orytelling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21920" y="127300"/>
            <a:ext cx="7101840" cy="43926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MAIN HEADLINE</a:t>
            </a:r>
            <a:endParaRPr lang="en-US" dirty="0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920" y="484244"/>
            <a:ext cx="5557520" cy="444500"/>
          </a:xfrm>
        </p:spPr>
        <p:txBody>
          <a:bodyPr>
            <a:normAutofit/>
          </a:bodyPr>
          <a:lstStyle>
            <a:lvl1pPr marL="0" indent="0">
              <a:defRPr sz="1400" b="0" i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Sub Headline</a:t>
            </a:r>
            <a:endParaRPr lang="en-US" dirty="0"/>
          </a:p>
        </p:txBody>
      </p:sp>
      <p:pic>
        <p:nvPicPr>
          <p:cNvPr id="4099" name="Picture 3" descr="C:\Users\Bryan\Desktop\Template Working Files\Palogram_square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9001" y="1652496"/>
            <a:ext cx="2511367" cy="1808029"/>
          </a:xfrm>
          <a:prstGeom prst="rect">
            <a:avLst/>
          </a:prstGeom>
          <a:noFill/>
        </p:spPr>
      </p:pic>
      <p:sp>
        <p:nvSpPr>
          <p:cNvPr id="7" name="Content Placeholder 22"/>
          <p:cNvSpPr>
            <a:spLocks noGrp="1"/>
          </p:cNvSpPr>
          <p:nvPr userDrawn="1">
            <p:ph idx="1" hasCustomPrompt="1"/>
          </p:nvPr>
        </p:nvSpPr>
        <p:spPr>
          <a:xfrm>
            <a:off x="500407" y="1833551"/>
            <a:ext cx="1542147" cy="1453539"/>
          </a:xfrm>
        </p:spPr>
        <p:txBody>
          <a:bodyPr anchor="ctr">
            <a:normAutofit/>
          </a:bodyPr>
          <a:lstStyle>
            <a:lvl1pPr marL="0" indent="0">
              <a:defRPr sz="1100" b="0" i="1"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Content Box</a:t>
            </a:r>
            <a:endParaRPr lang="en-US" dirty="0"/>
          </a:p>
        </p:txBody>
      </p:sp>
      <p:pic>
        <p:nvPicPr>
          <p:cNvPr id="29" name="Picture 3" descr="C:\Users\Bryan\Desktop\Template Working Files\Palogram_square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01917" y="1652496"/>
            <a:ext cx="2511367" cy="1808029"/>
          </a:xfrm>
          <a:prstGeom prst="rect">
            <a:avLst/>
          </a:prstGeom>
          <a:noFill/>
        </p:spPr>
      </p:pic>
      <p:sp>
        <p:nvSpPr>
          <p:cNvPr id="30" name="Content Placeholder 22"/>
          <p:cNvSpPr>
            <a:spLocks noGrp="1"/>
          </p:cNvSpPr>
          <p:nvPr userDrawn="1">
            <p:ph idx="15" hasCustomPrompt="1"/>
          </p:nvPr>
        </p:nvSpPr>
        <p:spPr>
          <a:xfrm>
            <a:off x="2883323" y="1833551"/>
            <a:ext cx="1542147" cy="1453539"/>
          </a:xfrm>
        </p:spPr>
        <p:txBody>
          <a:bodyPr anchor="ctr">
            <a:normAutofit/>
          </a:bodyPr>
          <a:lstStyle>
            <a:lvl1pPr marL="0" indent="0">
              <a:defRPr sz="1100" b="0" i="1"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Content Box</a:t>
            </a:r>
            <a:endParaRPr lang="en-US" dirty="0"/>
          </a:p>
        </p:txBody>
      </p:sp>
      <p:pic>
        <p:nvPicPr>
          <p:cNvPr id="31" name="Picture 3" descr="C:\Users\Bryan\Desktop\Template Working Files\Palogram_square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759893" y="1652496"/>
            <a:ext cx="2511367" cy="1808029"/>
          </a:xfrm>
          <a:prstGeom prst="rect">
            <a:avLst/>
          </a:prstGeom>
          <a:noFill/>
        </p:spPr>
      </p:pic>
      <p:sp>
        <p:nvSpPr>
          <p:cNvPr id="32" name="Content Placeholder 22"/>
          <p:cNvSpPr>
            <a:spLocks noGrp="1"/>
          </p:cNvSpPr>
          <p:nvPr userDrawn="1">
            <p:ph idx="16" hasCustomPrompt="1"/>
          </p:nvPr>
        </p:nvSpPr>
        <p:spPr>
          <a:xfrm>
            <a:off x="5241300" y="1833551"/>
            <a:ext cx="1542147" cy="1453539"/>
          </a:xfrm>
        </p:spPr>
        <p:txBody>
          <a:bodyPr anchor="ctr">
            <a:normAutofit/>
          </a:bodyPr>
          <a:lstStyle>
            <a:lvl1pPr marL="0" indent="0">
              <a:defRPr sz="1100" b="0" i="1" baseline="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Content Box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23623" y="5111182"/>
            <a:ext cx="485026" cy="297312"/>
          </a:xfrm>
        </p:spPr>
        <p:txBody>
          <a:bodyPr/>
          <a:lstStyle/>
          <a:p>
            <a:fld id="{F5C38DA7-C5E7-4EC6-A4E8-D73C0420CA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2A1B3-F503-F54B-A4E8-39A52FFD8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3525838"/>
            <a:ext cx="6218238" cy="108902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325688"/>
            <a:ext cx="6218238" cy="12001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804742-7267-134C-8C75-E56DEA0E57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0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3048000" cy="327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066800"/>
            <a:ext cx="3048000" cy="3276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A670E6-C00A-4042-975B-157AF007EE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219075"/>
            <a:ext cx="658495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1228725"/>
            <a:ext cx="3232150" cy="511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" y="1739900"/>
            <a:ext cx="3232150" cy="3160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338" y="1228725"/>
            <a:ext cx="3233737" cy="5111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338" y="1739900"/>
            <a:ext cx="3233737" cy="31607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766C2F-C08D-9F40-8B8F-31D773529D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5B45DC-9D72-0A4A-9AE9-0AA4553A25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8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2B19A8-479A-784E-A5B4-68C991A9A5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219075"/>
            <a:ext cx="2406650" cy="9286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675" y="219075"/>
            <a:ext cx="4089400" cy="46815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125" y="1147763"/>
            <a:ext cx="2406650" cy="375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F70CA8-068E-0647-B5FC-3E195D99D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513" y="3840163"/>
            <a:ext cx="4389437" cy="4540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513" y="490538"/>
            <a:ext cx="4389437" cy="32908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513" y="4294188"/>
            <a:ext cx="4389437" cy="642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D972E4-AA94-7E4C-8F76-6C788A42D1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1" descr="masterslide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1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62166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73152" tIns="36576" rIns="73152" bIns="3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7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064125"/>
            <a:ext cx="609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3152" tIns="36576" rIns="73152" bIns="36576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28DD5BF3-B738-6B4A-A975-AF05E231C4A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3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6248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9" name="Rectangle 25"/>
          <p:cNvSpPr>
            <a:spLocks noChangeArrowheads="1"/>
          </p:cNvSpPr>
          <p:nvPr userDrawn="1"/>
        </p:nvSpPr>
        <p:spPr bwMode="auto">
          <a:xfrm>
            <a:off x="7373938" y="9366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57800"/>
            <a:ext cx="20383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4953000"/>
            <a:ext cx="2219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2" r:id="rId12"/>
    <p:sldLayoutId id="2147483793" r:id="rId13"/>
  </p:sldLayoutIdLst>
  <p:hf hdr="0" ftr="0" dt="0"/>
  <p:txStyles>
    <p:titleStyle>
      <a:lvl1pPr algn="l" defTabSz="731838" rtl="0" eaLnBrk="0" fontAlgn="base" hangingPunct="0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+mj-lt"/>
          <a:ea typeface="+mj-ea"/>
          <a:cs typeface="ＭＳ Ｐゴシック" charset="0"/>
        </a:defRPr>
      </a:lvl1pPr>
      <a:lvl2pPr algn="l" defTabSz="731838" rtl="0" eaLnBrk="0" fontAlgn="base" hangingPunct="0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  <a:cs typeface="ＭＳ Ｐゴシック" charset="0"/>
        </a:defRPr>
      </a:lvl2pPr>
      <a:lvl3pPr algn="l" defTabSz="731838" rtl="0" eaLnBrk="0" fontAlgn="base" hangingPunct="0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  <a:cs typeface="ＭＳ Ｐゴシック" charset="0"/>
        </a:defRPr>
      </a:lvl3pPr>
      <a:lvl4pPr algn="l" defTabSz="731838" rtl="0" eaLnBrk="0" fontAlgn="base" hangingPunct="0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  <a:cs typeface="ＭＳ Ｐゴシック" charset="0"/>
        </a:defRPr>
      </a:lvl4pPr>
      <a:lvl5pPr algn="l" defTabSz="731838" rtl="0" eaLnBrk="0" fontAlgn="base" hangingPunct="0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  <a:cs typeface="ＭＳ Ｐゴシック" charset="0"/>
        </a:defRPr>
      </a:lvl5pPr>
      <a:lvl6pPr marL="457200" algn="l" defTabSz="731838" rtl="0" fontAlgn="base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</a:defRPr>
      </a:lvl6pPr>
      <a:lvl7pPr marL="914400" algn="l" defTabSz="731838" rtl="0" fontAlgn="base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</a:defRPr>
      </a:lvl7pPr>
      <a:lvl8pPr marL="1371600" algn="l" defTabSz="731838" rtl="0" fontAlgn="base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</a:defRPr>
      </a:lvl8pPr>
      <a:lvl9pPr marL="1828800" algn="l" defTabSz="731838" rtl="0" fontAlgn="base">
        <a:spcBef>
          <a:spcPct val="0"/>
        </a:spcBef>
        <a:spcAft>
          <a:spcPct val="0"/>
        </a:spcAft>
        <a:defRPr sz="2000" b="1" i="1">
          <a:solidFill>
            <a:srgbClr val="90BB52"/>
          </a:solidFill>
          <a:latin typeface="Verdana" pitchFamily="1" charset="0"/>
          <a:ea typeface="ＭＳ Ｐゴシック" pitchFamily="1" charset="-128"/>
        </a:defRPr>
      </a:lvl9pPr>
    </p:titleStyle>
    <p:bodyStyle>
      <a:lvl1pPr marL="228600" indent="-228600" algn="l" defTabSz="731838" rtl="0" eaLnBrk="0" fontAlgn="base" hangingPunct="0">
        <a:spcBef>
          <a:spcPct val="20000"/>
        </a:spcBef>
        <a:spcAft>
          <a:spcPct val="0"/>
        </a:spcAft>
        <a:buClr>
          <a:srgbClr val="90BB52"/>
        </a:buClr>
        <a:defRPr sz="1600">
          <a:solidFill>
            <a:srgbClr val="003366"/>
          </a:solidFill>
          <a:latin typeface="+mn-lt"/>
          <a:ea typeface="+mn-ea"/>
          <a:cs typeface="ＭＳ Ｐゴシック" charset="0"/>
        </a:defRPr>
      </a:lvl1pPr>
      <a:lvl2pPr marL="455613" indent="-112713" algn="l" defTabSz="73183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Times" charset="0"/>
        <a:buChar char="•"/>
        <a:defRPr sz="1400">
          <a:solidFill>
            <a:srgbClr val="003366"/>
          </a:solidFill>
          <a:latin typeface="+mn-lt"/>
          <a:ea typeface="+mn-ea"/>
        </a:defRPr>
      </a:lvl2pPr>
      <a:lvl3pPr marL="684213" indent="-114300" algn="l" defTabSz="731838" rtl="0" eaLnBrk="0" fontAlgn="base" hangingPunct="0">
        <a:spcBef>
          <a:spcPct val="20000"/>
        </a:spcBef>
        <a:spcAft>
          <a:spcPct val="0"/>
        </a:spcAft>
        <a:buClr>
          <a:srgbClr val="90BB52"/>
        </a:buClr>
        <a:buFont typeface="Times" charset="0"/>
        <a:buChar char="•"/>
        <a:defRPr sz="1200">
          <a:solidFill>
            <a:srgbClr val="003366"/>
          </a:solidFill>
          <a:latin typeface="+mn-lt"/>
          <a:ea typeface="+mn-ea"/>
        </a:defRPr>
      </a:lvl3pPr>
      <a:lvl4pPr marL="854075" indent="-55563" algn="l" defTabSz="731838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rgbClr val="003366"/>
          </a:solidFill>
          <a:latin typeface="+mn-lt"/>
          <a:ea typeface="+mn-ea"/>
        </a:defRPr>
      </a:lvl4pPr>
      <a:lvl5pPr marL="1646238" indent="-182563" algn="l" defTabSz="731838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Arial" charset="0"/>
          <a:ea typeface="+mn-ea"/>
        </a:defRPr>
      </a:lvl5pPr>
      <a:lvl6pPr marL="2103438" indent="-182563" algn="l" defTabSz="731838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Arial" charset="0"/>
          <a:ea typeface="+mn-ea"/>
        </a:defRPr>
      </a:lvl6pPr>
      <a:lvl7pPr marL="2560638" indent="-182563" algn="l" defTabSz="731838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Arial" charset="0"/>
          <a:ea typeface="+mn-ea"/>
        </a:defRPr>
      </a:lvl7pPr>
      <a:lvl8pPr marL="3017838" indent="-182563" algn="l" defTabSz="731838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Arial" charset="0"/>
          <a:ea typeface="+mn-ea"/>
        </a:defRPr>
      </a:lvl8pPr>
      <a:lvl9pPr marL="3475038" indent="-182563" algn="l" defTabSz="731838" rtl="0" fontAlgn="base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hyperlink" Target="http://images.google.com/imgres?imgurl=http://samueljscott.files.wordpress.com/2007/04/dollar.jpg&amp;imgrefurl=http://samueljscott.wordpress.com/2007/04/13/is-the-dollar-under-threat/&amp;h=322&amp;w=355&amp;sz=35&amp;hl=en&amp;start=1&amp;tbnid=CwxmPXfCEp0LbM:&amp;tbnh=110&amp;tbnw=121&amp;prev=/images?q=dollar&amp;gbv=2&amp;svnum=10&amp;hl=en" TargetMode="External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.com" TargetMode="External"/><Relationship Id="rId4" Type="http://schemas.openxmlformats.org/officeDocument/2006/relationships/hyperlink" Target="http://www.x.com/mobil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"/>
          <p:cNvSpPr>
            <a:spLocks noChangeArrowheads="1"/>
          </p:cNvSpPr>
          <p:nvPr/>
        </p:nvSpPr>
        <p:spPr bwMode="auto">
          <a:xfrm>
            <a:off x="2819400" y="2209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099" name="Text Box 16"/>
          <p:cNvSpPr txBox="1">
            <a:spLocks noChangeArrowheads="1"/>
          </p:cNvSpPr>
          <p:nvPr/>
        </p:nvSpPr>
        <p:spPr bwMode="auto">
          <a:xfrm>
            <a:off x="152400" y="1219200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 smtClean="0">
                <a:solidFill>
                  <a:srgbClr val="90BB52"/>
                </a:solidFill>
                <a:latin typeface="Verdana Bold Italic" charset="0"/>
              </a:rPr>
              <a:t>Payments on the Android Platform</a:t>
            </a:r>
            <a:endParaRPr lang="en-US" b="1" i="1" dirty="0"/>
          </a:p>
        </p:txBody>
      </p:sp>
      <p:sp>
        <p:nvSpPr>
          <p:cNvPr id="4100" name="Text Box 17"/>
          <p:cNvSpPr txBox="1">
            <a:spLocks noChangeArrowheads="1"/>
          </p:cNvSpPr>
          <p:nvPr/>
        </p:nvSpPr>
        <p:spPr bwMode="auto">
          <a:xfrm>
            <a:off x="228600" y="2057400"/>
            <a:ext cx="4648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 anchor="ctr"/>
          <a:lstStyle>
            <a:lvl1pPr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3366"/>
                </a:solidFill>
                <a:latin typeface="Verdana" charset="0"/>
              </a:rPr>
              <a:t>Kent 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Griffin (@kgriff03)</a:t>
            </a:r>
            <a:endParaRPr lang="en-US" sz="1400" dirty="0">
              <a:solidFill>
                <a:srgbClr val="003366"/>
              </a:solidFill>
              <a:latin typeface="Verdana" charset="0"/>
            </a:endParaRPr>
          </a:p>
          <a:p>
            <a:pPr eaLnBrk="1" hangingPunct="1"/>
            <a:r>
              <a:rPr lang="en-US" sz="1400" dirty="0">
                <a:solidFill>
                  <a:srgbClr val="003366"/>
                </a:solidFill>
                <a:latin typeface="Verdana" charset="0"/>
              </a:rPr>
              <a:t>Praveen 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Alavilli (@</a:t>
            </a:r>
            <a:r>
              <a:rPr lang="en-US" sz="1400" dirty="0" err="1" smtClean="0">
                <a:solidFill>
                  <a:srgbClr val="003366"/>
                </a:solidFill>
                <a:latin typeface="Verdana" charset="0"/>
              </a:rPr>
              <a:t>ppalavilli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)</a:t>
            </a:r>
            <a:endParaRPr lang="en-US" sz="1400" dirty="0">
              <a:solidFill>
                <a:srgbClr val="003366"/>
              </a:solidFill>
              <a:latin typeface="Verdana" charset="0"/>
            </a:endParaRPr>
          </a:p>
        </p:txBody>
      </p:sp>
      <p:sp>
        <p:nvSpPr>
          <p:cNvPr id="4101" name="Rounded Rectangle 4"/>
          <p:cNvSpPr>
            <a:spLocks noChangeArrowheads="1"/>
          </p:cNvSpPr>
          <p:nvPr/>
        </p:nvSpPr>
        <p:spPr bwMode="auto">
          <a:xfrm>
            <a:off x="1676400" y="304800"/>
            <a:ext cx="25908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ounded Rectangle 5"/>
          <p:cNvSpPr>
            <a:spLocks noChangeArrowheads="1"/>
          </p:cNvSpPr>
          <p:nvPr/>
        </p:nvSpPr>
        <p:spPr bwMode="auto">
          <a:xfrm>
            <a:off x="685800" y="533400"/>
            <a:ext cx="25908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4876800"/>
            <a:ext cx="289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www.x.com</a:t>
            </a:r>
            <a:r>
              <a:rPr lang="en-US" dirty="0" smtClean="0">
                <a:solidFill>
                  <a:schemeClr val="bg1"/>
                </a:solidFill>
              </a:rPr>
              <a:t>/mobile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838200"/>
            <a:ext cx="2855913" cy="3733800"/>
            <a:chOff x="0" y="0"/>
            <a:chExt cx="4225019" cy="6489700"/>
          </a:xfrm>
        </p:grpSpPr>
        <p:sp>
          <p:nvSpPr>
            <p:cNvPr id="51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ounded Rectangle 4"/>
            <p:cNvSpPr>
              <a:spLocks noChangeArrowheads="1"/>
            </p:cNvSpPr>
            <p:nvPr/>
          </p:nvSpPr>
          <p:spPr bwMode="auto">
            <a:xfrm>
              <a:off x="0" y="0"/>
              <a:ext cx="4225019" cy="1192752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Indirect Monetization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33400" y="1681162"/>
            <a:ext cx="2286000" cy="1576388"/>
            <a:chOff x="426894" y="1948629"/>
            <a:chExt cx="3380015" cy="2331602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426894" y="1948629"/>
              <a:ext cx="3380015" cy="2331602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ounded Rectangle 6"/>
            <p:cNvSpPr>
              <a:spLocks noChangeArrowheads="1"/>
            </p:cNvSpPr>
            <p:nvPr/>
          </p:nvSpPr>
          <p:spPr bwMode="auto">
            <a:xfrm>
              <a:off x="494964" y="2016723"/>
              <a:ext cx="3243876" cy="2195414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400" dirty="0" smtClean="0">
                  <a:latin typeface="Verdana" charset="0"/>
                </a:rPr>
                <a:t>Advertising</a:t>
              </a:r>
              <a:endParaRPr lang="en-US" sz="1000" dirty="0">
                <a:latin typeface="Verdana" charset="0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33400" y="3433762"/>
            <a:ext cx="2286000" cy="412750"/>
            <a:chOff x="426894" y="4638939"/>
            <a:chExt cx="3380015" cy="609877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426894" y="4638939"/>
              <a:ext cx="3380015" cy="609877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ounded Rectangle 8"/>
            <p:cNvSpPr>
              <a:spLocks noChangeArrowheads="1"/>
            </p:cNvSpPr>
            <p:nvPr/>
          </p:nvSpPr>
          <p:spPr bwMode="auto">
            <a:xfrm>
              <a:off x="445672" y="4657704"/>
              <a:ext cx="3342459" cy="57234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Offers</a:t>
              </a:r>
            </a:p>
          </p:txBody>
        </p: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33400" y="3967162"/>
            <a:ext cx="2286000" cy="376238"/>
            <a:chOff x="426894" y="5607524"/>
            <a:chExt cx="3380015" cy="555970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426894" y="5607524"/>
              <a:ext cx="3380015" cy="55597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ounded Rectangle 10"/>
            <p:cNvSpPr>
              <a:spLocks noChangeArrowheads="1"/>
            </p:cNvSpPr>
            <p:nvPr/>
          </p:nvSpPr>
          <p:spPr bwMode="auto">
            <a:xfrm>
              <a:off x="443325" y="5623946"/>
              <a:ext cx="3347154" cy="52312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Referrals</a:t>
              </a: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962400" y="838200"/>
            <a:ext cx="2855913" cy="3733800"/>
            <a:chOff x="4550680" y="0"/>
            <a:chExt cx="4225019" cy="6489700"/>
          </a:xfrm>
        </p:grpSpPr>
        <p:sp>
          <p:nvSpPr>
            <p:cNvPr id="43" name="Rounded Rectangle 4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ounded Rectangle 1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1191986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Direct Monetization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4238625" y="1679574"/>
            <a:ext cx="2286000" cy="227013"/>
            <a:chOff x="4968790" y="1948038"/>
            <a:chExt cx="3380015" cy="336249"/>
          </a:xfrm>
        </p:grpSpPr>
        <p:sp>
          <p:nvSpPr>
            <p:cNvPr id="41" name="Rounded Rectangle 40"/>
            <p:cNvSpPr>
              <a:spLocks noChangeArrowheads="1"/>
            </p:cNvSpPr>
            <p:nvPr/>
          </p:nvSpPr>
          <p:spPr bwMode="auto">
            <a:xfrm>
              <a:off x="4968790" y="194803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ounded Rectangle 14"/>
            <p:cNvSpPr>
              <a:spLocks noChangeArrowheads="1"/>
            </p:cNvSpPr>
            <p:nvPr/>
          </p:nvSpPr>
          <p:spPr bwMode="auto">
            <a:xfrm>
              <a:off x="4978179" y="195744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e/m-commerce</a:t>
              </a: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4238625" y="1985962"/>
            <a:ext cx="2286000" cy="227012"/>
            <a:chOff x="4968790" y="2336018"/>
            <a:chExt cx="3380015" cy="336249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4968790" y="233601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ounded Rectangle 16"/>
            <p:cNvSpPr>
              <a:spLocks noChangeArrowheads="1"/>
            </p:cNvSpPr>
            <p:nvPr/>
          </p:nvSpPr>
          <p:spPr bwMode="auto">
            <a:xfrm>
              <a:off x="4978179" y="234542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Freemium/Causium</a:t>
              </a:r>
            </a:p>
          </p:txBody>
        </p:sp>
      </p:grp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4238625" y="2289174"/>
            <a:ext cx="2286000" cy="227013"/>
            <a:chOff x="4968790" y="2723998"/>
            <a:chExt cx="3380015" cy="336249"/>
          </a:xfrm>
        </p:grpSpPr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4968790" y="272399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ounded Rectangle 18"/>
            <p:cNvSpPr>
              <a:spLocks noChangeArrowheads="1"/>
            </p:cNvSpPr>
            <p:nvPr/>
          </p:nvSpPr>
          <p:spPr bwMode="auto">
            <a:xfrm>
              <a:off x="4978179" y="273340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as you Use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4238625" y="2593974"/>
            <a:ext cx="2286000" cy="227013"/>
            <a:chOff x="4968790" y="3499958"/>
            <a:chExt cx="3380015" cy="336249"/>
          </a:xfrm>
        </p:grpSpPr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4968790" y="349995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22"/>
            <p:cNvSpPr>
              <a:spLocks noChangeArrowheads="1"/>
            </p:cNvSpPr>
            <p:nvPr/>
          </p:nvSpPr>
          <p:spPr bwMode="auto">
            <a:xfrm>
              <a:off x="4978179" y="350936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for App</a:t>
              </a:r>
            </a:p>
          </p:txBody>
        </p:sp>
      </p:grp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4238625" y="2897187"/>
            <a:ext cx="2286000" cy="227013"/>
            <a:chOff x="4968790" y="4275917"/>
            <a:chExt cx="3380015" cy="336249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4968790" y="427591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26"/>
            <p:cNvSpPr>
              <a:spLocks noChangeArrowheads="1"/>
            </p:cNvSpPr>
            <p:nvPr/>
          </p:nvSpPr>
          <p:spPr bwMode="auto">
            <a:xfrm>
              <a:off x="4978179" y="428532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Digital Goods</a:t>
              </a: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4238625" y="3201987"/>
            <a:ext cx="2286000" cy="227013"/>
            <a:chOff x="4968790" y="4663897"/>
            <a:chExt cx="3380015" cy="336249"/>
          </a:xfrm>
        </p:grpSpPr>
        <p:sp>
          <p:nvSpPr>
            <p:cNvPr id="27" name="Rounded Rectangle 26"/>
            <p:cNvSpPr>
              <a:spLocks noChangeArrowheads="1"/>
            </p:cNvSpPr>
            <p:nvPr/>
          </p:nvSpPr>
          <p:spPr bwMode="auto">
            <a:xfrm>
              <a:off x="4968790" y="466389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28"/>
            <p:cNvSpPr>
              <a:spLocks noChangeArrowheads="1"/>
            </p:cNvSpPr>
            <p:nvPr/>
          </p:nvSpPr>
          <p:spPr bwMode="auto">
            <a:xfrm>
              <a:off x="4978179" y="467330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Virtual Currency</a:t>
              </a:r>
            </a:p>
          </p:txBody>
        </p:sp>
      </p:grp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4238625" y="3506787"/>
            <a:ext cx="2286000" cy="227013"/>
            <a:chOff x="4968790" y="5051877"/>
            <a:chExt cx="3380015" cy="336249"/>
          </a:xfrm>
        </p:grpSpPr>
        <p:sp>
          <p:nvSpPr>
            <p:cNvPr id="25" name="Rounded Rectangle 24"/>
            <p:cNvSpPr>
              <a:spLocks noChangeArrowheads="1"/>
            </p:cNvSpPr>
            <p:nvPr/>
          </p:nvSpPr>
          <p:spPr bwMode="auto">
            <a:xfrm>
              <a:off x="4968790" y="505187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ounded Rectangle 30"/>
            <p:cNvSpPr>
              <a:spLocks noChangeArrowheads="1"/>
            </p:cNvSpPr>
            <p:nvPr/>
          </p:nvSpPr>
          <p:spPr bwMode="auto">
            <a:xfrm>
              <a:off x="4978179" y="506128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Subscriptions</a:t>
              </a:r>
            </a:p>
          </p:txBody>
        </p:sp>
      </p:grp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4238625" y="3811587"/>
            <a:ext cx="2286000" cy="227013"/>
            <a:chOff x="4968790" y="5439857"/>
            <a:chExt cx="3380015" cy="336249"/>
          </a:xfrm>
        </p:grpSpPr>
        <p:sp>
          <p:nvSpPr>
            <p:cNvPr id="23" name="Rounded Rectangle 22"/>
            <p:cNvSpPr>
              <a:spLocks noChangeArrowheads="1"/>
            </p:cNvSpPr>
            <p:nvPr/>
          </p:nvSpPr>
          <p:spPr bwMode="auto">
            <a:xfrm>
              <a:off x="4968790" y="543985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ounded Rectangle 32"/>
            <p:cNvSpPr>
              <a:spLocks noChangeArrowheads="1"/>
            </p:cNvSpPr>
            <p:nvPr/>
          </p:nvSpPr>
          <p:spPr bwMode="auto">
            <a:xfrm>
              <a:off x="4978179" y="544926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Reselling</a:t>
              </a:r>
            </a:p>
          </p:txBody>
        </p:sp>
      </p:grp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4238625" y="4116387"/>
            <a:ext cx="2286000" cy="227013"/>
            <a:chOff x="4968790" y="5827836"/>
            <a:chExt cx="3380015" cy="3362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4968790" y="5827836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34"/>
            <p:cNvSpPr>
              <a:spLocks noChangeArrowheads="1"/>
            </p:cNvSpPr>
            <p:nvPr/>
          </p:nvSpPr>
          <p:spPr bwMode="auto">
            <a:xfrm>
              <a:off x="4978179" y="5837242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Donations</a:t>
              </a:r>
            </a:p>
          </p:txBody>
        </p:sp>
      </p:grp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6216650" cy="685800"/>
          </a:xfrm>
        </p:spPr>
        <p:txBody>
          <a:bodyPr/>
          <a:lstStyle/>
          <a:p>
            <a:r>
              <a:rPr lang="en-US" dirty="0" smtClean="0"/>
              <a:t>HOW TO MONETIZE IN YOUR APP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 bwMode="auto">
          <a:xfrm>
            <a:off x="228600" y="1524000"/>
            <a:ext cx="3048000" cy="32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3886200" y="1524000"/>
            <a:ext cx="2971800" cy="320040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886200" y="1524000"/>
            <a:ext cx="3048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8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838200"/>
            <a:ext cx="2855913" cy="3733800"/>
            <a:chOff x="0" y="0"/>
            <a:chExt cx="4225019" cy="6489700"/>
          </a:xfrm>
        </p:grpSpPr>
        <p:sp>
          <p:nvSpPr>
            <p:cNvPr id="51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ounded Rectangle 4"/>
            <p:cNvSpPr>
              <a:spLocks noChangeArrowheads="1"/>
            </p:cNvSpPr>
            <p:nvPr/>
          </p:nvSpPr>
          <p:spPr bwMode="auto">
            <a:xfrm>
              <a:off x="0" y="0"/>
              <a:ext cx="4225019" cy="1192752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Indirect Monetization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533400" y="1681162"/>
            <a:ext cx="2286000" cy="1576388"/>
            <a:chOff x="426894" y="1948629"/>
            <a:chExt cx="3380015" cy="2331602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426894" y="1948629"/>
              <a:ext cx="3380015" cy="2331602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ounded Rectangle 6"/>
            <p:cNvSpPr>
              <a:spLocks noChangeArrowheads="1"/>
            </p:cNvSpPr>
            <p:nvPr/>
          </p:nvSpPr>
          <p:spPr bwMode="auto">
            <a:xfrm>
              <a:off x="494964" y="2016723"/>
              <a:ext cx="3243876" cy="2195414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400" dirty="0" smtClean="0">
                  <a:latin typeface="Verdana" charset="0"/>
                </a:rPr>
                <a:t>Advertising</a:t>
              </a:r>
              <a:endParaRPr lang="en-US" sz="1000" dirty="0">
                <a:latin typeface="Verdana" charset="0"/>
              </a:endParaRPr>
            </a:p>
          </p:txBody>
        </p:sp>
      </p:grp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533400" y="3433762"/>
            <a:ext cx="2286000" cy="412750"/>
            <a:chOff x="426894" y="4638939"/>
            <a:chExt cx="3380015" cy="609877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426894" y="4638939"/>
              <a:ext cx="3380015" cy="609877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ounded Rectangle 8"/>
            <p:cNvSpPr>
              <a:spLocks noChangeArrowheads="1"/>
            </p:cNvSpPr>
            <p:nvPr/>
          </p:nvSpPr>
          <p:spPr bwMode="auto">
            <a:xfrm>
              <a:off x="445672" y="4657704"/>
              <a:ext cx="3342459" cy="57234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Offers</a:t>
              </a:r>
            </a:p>
          </p:txBody>
        </p:sp>
      </p:grp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533400" y="3967162"/>
            <a:ext cx="2286000" cy="376238"/>
            <a:chOff x="426894" y="5607524"/>
            <a:chExt cx="3380015" cy="555970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426894" y="5607524"/>
              <a:ext cx="3380015" cy="55597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ounded Rectangle 10"/>
            <p:cNvSpPr>
              <a:spLocks noChangeArrowheads="1"/>
            </p:cNvSpPr>
            <p:nvPr/>
          </p:nvSpPr>
          <p:spPr bwMode="auto">
            <a:xfrm>
              <a:off x="443325" y="5623946"/>
              <a:ext cx="3347154" cy="52312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Referrals</a:t>
              </a: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3962400" y="838200"/>
            <a:ext cx="2855913" cy="3733800"/>
            <a:chOff x="4550680" y="0"/>
            <a:chExt cx="4225019" cy="6489700"/>
          </a:xfrm>
        </p:grpSpPr>
        <p:sp>
          <p:nvSpPr>
            <p:cNvPr id="43" name="Rounded Rectangle 4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ounded Rectangle 1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1191986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Direct Monetization</a:t>
              </a:r>
            </a:p>
          </p:txBody>
        </p: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4238625" y="1679574"/>
            <a:ext cx="2286000" cy="227013"/>
            <a:chOff x="4968790" y="1948038"/>
            <a:chExt cx="3380015" cy="336249"/>
          </a:xfrm>
        </p:grpSpPr>
        <p:sp>
          <p:nvSpPr>
            <p:cNvPr id="41" name="Rounded Rectangle 40"/>
            <p:cNvSpPr>
              <a:spLocks noChangeArrowheads="1"/>
            </p:cNvSpPr>
            <p:nvPr/>
          </p:nvSpPr>
          <p:spPr bwMode="auto">
            <a:xfrm>
              <a:off x="4968790" y="194803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ounded Rectangle 14"/>
            <p:cNvSpPr>
              <a:spLocks noChangeArrowheads="1"/>
            </p:cNvSpPr>
            <p:nvPr/>
          </p:nvSpPr>
          <p:spPr bwMode="auto">
            <a:xfrm>
              <a:off x="4978179" y="195744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e/m-commerce</a:t>
              </a: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4238625" y="1985962"/>
            <a:ext cx="2286000" cy="227012"/>
            <a:chOff x="4968790" y="2336018"/>
            <a:chExt cx="3380015" cy="336249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4968790" y="233601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ounded Rectangle 16"/>
            <p:cNvSpPr>
              <a:spLocks noChangeArrowheads="1"/>
            </p:cNvSpPr>
            <p:nvPr/>
          </p:nvSpPr>
          <p:spPr bwMode="auto">
            <a:xfrm>
              <a:off x="4978179" y="234542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Freemium/Causium</a:t>
              </a:r>
            </a:p>
          </p:txBody>
        </p:sp>
      </p:grp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4238625" y="2289174"/>
            <a:ext cx="2286000" cy="227013"/>
            <a:chOff x="4968790" y="2723998"/>
            <a:chExt cx="3380015" cy="336249"/>
          </a:xfrm>
        </p:grpSpPr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4968790" y="272399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ounded Rectangle 18"/>
            <p:cNvSpPr>
              <a:spLocks noChangeArrowheads="1"/>
            </p:cNvSpPr>
            <p:nvPr/>
          </p:nvSpPr>
          <p:spPr bwMode="auto">
            <a:xfrm>
              <a:off x="4978179" y="273340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as you Use</a:t>
              </a: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4238625" y="2593974"/>
            <a:ext cx="2286000" cy="227013"/>
            <a:chOff x="4968790" y="3499958"/>
            <a:chExt cx="3380015" cy="336249"/>
          </a:xfrm>
        </p:grpSpPr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4968790" y="349995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22"/>
            <p:cNvSpPr>
              <a:spLocks noChangeArrowheads="1"/>
            </p:cNvSpPr>
            <p:nvPr/>
          </p:nvSpPr>
          <p:spPr bwMode="auto">
            <a:xfrm>
              <a:off x="4978179" y="350936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for App</a:t>
              </a:r>
            </a:p>
          </p:txBody>
        </p:sp>
      </p:grpSp>
      <p:grpSp>
        <p:nvGrpSpPr>
          <p:cNvPr id="11" name="Group 15"/>
          <p:cNvGrpSpPr>
            <a:grpSpLocks/>
          </p:cNvGrpSpPr>
          <p:nvPr/>
        </p:nvGrpSpPr>
        <p:grpSpPr bwMode="auto">
          <a:xfrm>
            <a:off x="4238625" y="2897187"/>
            <a:ext cx="2286000" cy="227013"/>
            <a:chOff x="4968790" y="4275917"/>
            <a:chExt cx="3380015" cy="336249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4968790" y="427591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26"/>
            <p:cNvSpPr>
              <a:spLocks noChangeArrowheads="1"/>
            </p:cNvSpPr>
            <p:nvPr/>
          </p:nvSpPr>
          <p:spPr bwMode="auto">
            <a:xfrm>
              <a:off x="4978179" y="428532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Digital Goods</a:t>
              </a: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4238625" y="3201987"/>
            <a:ext cx="2286000" cy="227013"/>
            <a:chOff x="4968790" y="4663897"/>
            <a:chExt cx="3380015" cy="336249"/>
          </a:xfrm>
        </p:grpSpPr>
        <p:sp>
          <p:nvSpPr>
            <p:cNvPr id="27" name="Rounded Rectangle 26"/>
            <p:cNvSpPr>
              <a:spLocks noChangeArrowheads="1"/>
            </p:cNvSpPr>
            <p:nvPr/>
          </p:nvSpPr>
          <p:spPr bwMode="auto">
            <a:xfrm>
              <a:off x="4968790" y="466389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28"/>
            <p:cNvSpPr>
              <a:spLocks noChangeArrowheads="1"/>
            </p:cNvSpPr>
            <p:nvPr/>
          </p:nvSpPr>
          <p:spPr bwMode="auto">
            <a:xfrm>
              <a:off x="4978179" y="467330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Virtual Currency</a:t>
              </a:r>
            </a:p>
          </p:txBody>
        </p:sp>
      </p:grp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4238625" y="3506787"/>
            <a:ext cx="2286000" cy="227013"/>
            <a:chOff x="4968790" y="5051877"/>
            <a:chExt cx="3380015" cy="336249"/>
          </a:xfrm>
        </p:grpSpPr>
        <p:sp>
          <p:nvSpPr>
            <p:cNvPr id="25" name="Rounded Rectangle 24"/>
            <p:cNvSpPr>
              <a:spLocks noChangeArrowheads="1"/>
            </p:cNvSpPr>
            <p:nvPr/>
          </p:nvSpPr>
          <p:spPr bwMode="auto">
            <a:xfrm>
              <a:off x="4968790" y="505187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ounded Rectangle 30"/>
            <p:cNvSpPr>
              <a:spLocks noChangeArrowheads="1"/>
            </p:cNvSpPr>
            <p:nvPr/>
          </p:nvSpPr>
          <p:spPr bwMode="auto">
            <a:xfrm>
              <a:off x="4978179" y="506128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Subscriptions</a:t>
              </a:r>
            </a:p>
          </p:txBody>
        </p:sp>
      </p:grp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4238625" y="3811587"/>
            <a:ext cx="2286000" cy="227013"/>
            <a:chOff x="4968790" y="5439857"/>
            <a:chExt cx="3380015" cy="336249"/>
          </a:xfrm>
        </p:grpSpPr>
        <p:sp>
          <p:nvSpPr>
            <p:cNvPr id="23" name="Rounded Rectangle 22"/>
            <p:cNvSpPr>
              <a:spLocks noChangeArrowheads="1"/>
            </p:cNvSpPr>
            <p:nvPr/>
          </p:nvSpPr>
          <p:spPr bwMode="auto">
            <a:xfrm>
              <a:off x="4968790" y="543985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ounded Rectangle 32"/>
            <p:cNvSpPr>
              <a:spLocks noChangeArrowheads="1"/>
            </p:cNvSpPr>
            <p:nvPr/>
          </p:nvSpPr>
          <p:spPr bwMode="auto">
            <a:xfrm>
              <a:off x="4978179" y="544926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Reselling</a:t>
              </a:r>
            </a:p>
          </p:txBody>
        </p:sp>
      </p:grpSp>
      <p:grpSp>
        <p:nvGrpSpPr>
          <p:cNvPr id="15" name="Group 19"/>
          <p:cNvGrpSpPr>
            <a:grpSpLocks/>
          </p:cNvGrpSpPr>
          <p:nvPr/>
        </p:nvGrpSpPr>
        <p:grpSpPr bwMode="auto">
          <a:xfrm>
            <a:off x="4238625" y="4116387"/>
            <a:ext cx="2286000" cy="227013"/>
            <a:chOff x="4968790" y="5827836"/>
            <a:chExt cx="3380015" cy="3362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4968790" y="5827836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34"/>
            <p:cNvSpPr>
              <a:spLocks noChangeArrowheads="1"/>
            </p:cNvSpPr>
            <p:nvPr/>
          </p:nvSpPr>
          <p:spPr bwMode="auto">
            <a:xfrm>
              <a:off x="4978179" y="5837242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Donations</a:t>
              </a:r>
            </a:p>
          </p:txBody>
        </p:sp>
      </p:grp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6216650" cy="685800"/>
          </a:xfrm>
        </p:spPr>
        <p:txBody>
          <a:bodyPr/>
          <a:lstStyle/>
          <a:p>
            <a:r>
              <a:rPr lang="en-US" dirty="0" smtClean="0"/>
              <a:t>HOW TO MONETIZE IN YOUR APP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 bwMode="auto">
          <a:xfrm>
            <a:off x="3886200" y="1524000"/>
            <a:ext cx="2971800" cy="3200400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3886200" y="1524000"/>
            <a:ext cx="30480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4"/>
          <p:cNvGrpSpPr>
            <a:grpSpLocks/>
          </p:cNvGrpSpPr>
          <p:nvPr/>
        </p:nvGrpSpPr>
        <p:grpSpPr bwMode="auto">
          <a:xfrm>
            <a:off x="304800" y="838200"/>
            <a:ext cx="2855913" cy="3733800"/>
            <a:chOff x="0" y="0"/>
            <a:chExt cx="4225019" cy="6489700"/>
          </a:xfrm>
        </p:grpSpPr>
        <p:sp>
          <p:nvSpPr>
            <p:cNvPr id="51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ounded Rectangle 4"/>
            <p:cNvSpPr>
              <a:spLocks noChangeArrowheads="1"/>
            </p:cNvSpPr>
            <p:nvPr/>
          </p:nvSpPr>
          <p:spPr bwMode="auto">
            <a:xfrm>
              <a:off x="0" y="0"/>
              <a:ext cx="4225019" cy="1192752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Indirect Monetization</a:t>
              </a: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1681162"/>
            <a:ext cx="2286000" cy="1576388"/>
            <a:chOff x="426894" y="1948629"/>
            <a:chExt cx="3380015" cy="2331602"/>
          </a:xfrm>
        </p:grpSpPr>
        <p:sp>
          <p:nvSpPr>
            <p:cNvPr id="49" name="Rounded Rectangle 48"/>
            <p:cNvSpPr>
              <a:spLocks noChangeArrowheads="1"/>
            </p:cNvSpPr>
            <p:nvPr/>
          </p:nvSpPr>
          <p:spPr bwMode="auto">
            <a:xfrm>
              <a:off x="426894" y="1948629"/>
              <a:ext cx="3380015" cy="2331602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Rounded Rectangle 6"/>
            <p:cNvSpPr>
              <a:spLocks noChangeArrowheads="1"/>
            </p:cNvSpPr>
            <p:nvPr/>
          </p:nvSpPr>
          <p:spPr bwMode="auto">
            <a:xfrm>
              <a:off x="494964" y="2016723"/>
              <a:ext cx="3243876" cy="2195414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400" dirty="0" smtClean="0">
                  <a:latin typeface="Verdana" charset="0"/>
                </a:rPr>
                <a:t>Advertising</a:t>
              </a:r>
              <a:endParaRPr lang="en-US" sz="1000" dirty="0">
                <a:latin typeface="Verdana" charset="0"/>
              </a:endParaRPr>
            </a:p>
          </p:txBody>
        </p:sp>
      </p:grpSp>
      <p:grpSp>
        <p:nvGrpSpPr>
          <p:cNvPr id="6148" name="Group 6"/>
          <p:cNvGrpSpPr>
            <a:grpSpLocks/>
          </p:cNvGrpSpPr>
          <p:nvPr/>
        </p:nvGrpSpPr>
        <p:grpSpPr bwMode="auto">
          <a:xfrm>
            <a:off x="533400" y="3433762"/>
            <a:ext cx="2286000" cy="412750"/>
            <a:chOff x="426894" y="4638939"/>
            <a:chExt cx="3380015" cy="609877"/>
          </a:xfrm>
        </p:grpSpPr>
        <p:sp>
          <p:nvSpPr>
            <p:cNvPr id="47" name="Rounded Rectangle 46"/>
            <p:cNvSpPr>
              <a:spLocks noChangeArrowheads="1"/>
            </p:cNvSpPr>
            <p:nvPr/>
          </p:nvSpPr>
          <p:spPr bwMode="auto">
            <a:xfrm>
              <a:off x="426894" y="4638939"/>
              <a:ext cx="3380015" cy="609877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ounded Rectangle 8"/>
            <p:cNvSpPr>
              <a:spLocks noChangeArrowheads="1"/>
            </p:cNvSpPr>
            <p:nvPr/>
          </p:nvSpPr>
          <p:spPr bwMode="auto">
            <a:xfrm>
              <a:off x="445672" y="4657704"/>
              <a:ext cx="3342459" cy="57234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Offers</a:t>
              </a:r>
            </a:p>
          </p:txBody>
        </p:sp>
      </p:grpSp>
      <p:grpSp>
        <p:nvGrpSpPr>
          <p:cNvPr id="6149" name="Group 7"/>
          <p:cNvGrpSpPr>
            <a:grpSpLocks/>
          </p:cNvGrpSpPr>
          <p:nvPr/>
        </p:nvGrpSpPr>
        <p:grpSpPr bwMode="auto">
          <a:xfrm>
            <a:off x="533400" y="3967162"/>
            <a:ext cx="2286000" cy="376238"/>
            <a:chOff x="426894" y="5607524"/>
            <a:chExt cx="3380015" cy="555970"/>
          </a:xfrm>
        </p:grpSpPr>
        <p:sp>
          <p:nvSpPr>
            <p:cNvPr id="45" name="Rounded Rectangle 44"/>
            <p:cNvSpPr>
              <a:spLocks noChangeArrowheads="1"/>
            </p:cNvSpPr>
            <p:nvPr/>
          </p:nvSpPr>
          <p:spPr bwMode="auto">
            <a:xfrm>
              <a:off x="426894" y="5607524"/>
              <a:ext cx="3380015" cy="55597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ounded Rectangle 10"/>
            <p:cNvSpPr>
              <a:spLocks noChangeArrowheads="1"/>
            </p:cNvSpPr>
            <p:nvPr/>
          </p:nvSpPr>
          <p:spPr bwMode="auto">
            <a:xfrm>
              <a:off x="443325" y="5623946"/>
              <a:ext cx="3347154" cy="523126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Referrals</a:t>
              </a:r>
            </a:p>
          </p:txBody>
        </p:sp>
      </p:grpSp>
      <p:grpSp>
        <p:nvGrpSpPr>
          <p:cNvPr id="6150" name="Group 8"/>
          <p:cNvGrpSpPr>
            <a:grpSpLocks/>
          </p:cNvGrpSpPr>
          <p:nvPr/>
        </p:nvGrpSpPr>
        <p:grpSpPr bwMode="auto">
          <a:xfrm>
            <a:off x="3962400" y="838200"/>
            <a:ext cx="2855913" cy="3733800"/>
            <a:chOff x="4550680" y="0"/>
            <a:chExt cx="4225019" cy="6489700"/>
          </a:xfrm>
        </p:grpSpPr>
        <p:sp>
          <p:nvSpPr>
            <p:cNvPr id="43" name="Rounded Rectangle 4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6489700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ounded Rectangle 12"/>
            <p:cNvSpPr>
              <a:spLocks noChangeArrowheads="1"/>
            </p:cNvSpPr>
            <p:nvPr/>
          </p:nvSpPr>
          <p:spPr bwMode="auto">
            <a:xfrm>
              <a:off x="4550680" y="0"/>
              <a:ext cx="4225019" cy="1191986"/>
            </a:xfrm>
            <a:prstGeom prst="rect">
              <a:avLst/>
            </a:prstGeom>
            <a:gradFill rotWithShape="1">
              <a:gsLst>
                <a:gs pos="0">
                  <a:srgbClr val="BCBCBC"/>
                </a:gs>
                <a:gs pos="35001">
                  <a:srgbClr val="D0D0D0"/>
                </a:gs>
                <a:gs pos="100000">
                  <a:srgbClr val="EDEDED"/>
                </a:gs>
              </a:gsLst>
              <a:lin ang="162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201930" tIns="201930" rIns="201930" bIns="201930" anchor="ctr"/>
            <a:lstStyle/>
            <a:p>
              <a:pPr algn="ctr" defTabSz="23558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800" dirty="0">
                  <a:solidFill>
                    <a:schemeClr val="dk1"/>
                  </a:solidFill>
                  <a:latin typeface="+mn-lt"/>
                  <a:ea typeface="+mn-ea"/>
                  <a:cs typeface="+mn-cs"/>
                </a:rPr>
                <a:t>Direct Monetization</a:t>
              </a:r>
            </a:p>
          </p:txBody>
        </p:sp>
      </p:grpSp>
      <p:grpSp>
        <p:nvGrpSpPr>
          <p:cNvPr id="6151" name="Group 9"/>
          <p:cNvGrpSpPr>
            <a:grpSpLocks/>
          </p:cNvGrpSpPr>
          <p:nvPr/>
        </p:nvGrpSpPr>
        <p:grpSpPr bwMode="auto">
          <a:xfrm>
            <a:off x="4238625" y="1679574"/>
            <a:ext cx="2286000" cy="227013"/>
            <a:chOff x="4968790" y="1948038"/>
            <a:chExt cx="3380015" cy="336249"/>
          </a:xfrm>
        </p:grpSpPr>
        <p:sp>
          <p:nvSpPr>
            <p:cNvPr id="41" name="Rounded Rectangle 40"/>
            <p:cNvSpPr>
              <a:spLocks noChangeArrowheads="1"/>
            </p:cNvSpPr>
            <p:nvPr/>
          </p:nvSpPr>
          <p:spPr bwMode="auto">
            <a:xfrm>
              <a:off x="4968790" y="194803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ounded Rectangle 14"/>
            <p:cNvSpPr>
              <a:spLocks noChangeArrowheads="1"/>
            </p:cNvSpPr>
            <p:nvPr/>
          </p:nvSpPr>
          <p:spPr bwMode="auto">
            <a:xfrm>
              <a:off x="4978179" y="195744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e/m-commerce</a:t>
              </a:r>
            </a:p>
          </p:txBody>
        </p:sp>
      </p:grpSp>
      <p:grpSp>
        <p:nvGrpSpPr>
          <p:cNvPr id="6152" name="Group 10"/>
          <p:cNvGrpSpPr>
            <a:grpSpLocks/>
          </p:cNvGrpSpPr>
          <p:nvPr/>
        </p:nvGrpSpPr>
        <p:grpSpPr bwMode="auto">
          <a:xfrm>
            <a:off x="4238625" y="1985962"/>
            <a:ext cx="2286000" cy="227012"/>
            <a:chOff x="4968790" y="2336018"/>
            <a:chExt cx="3380015" cy="336249"/>
          </a:xfrm>
        </p:grpSpPr>
        <p:sp>
          <p:nvSpPr>
            <p:cNvPr id="39" name="Rounded Rectangle 38"/>
            <p:cNvSpPr>
              <a:spLocks noChangeArrowheads="1"/>
            </p:cNvSpPr>
            <p:nvPr/>
          </p:nvSpPr>
          <p:spPr bwMode="auto">
            <a:xfrm>
              <a:off x="4968790" y="233601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ounded Rectangle 16"/>
            <p:cNvSpPr>
              <a:spLocks noChangeArrowheads="1"/>
            </p:cNvSpPr>
            <p:nvPr/>
          </p:nvSpPr>
          <p:spPr bwMode="auto">
            <a:xfrm>
              <a:off x="4978179" y="234542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Freemium/Causium</a:t>
              </a:r>
            </a:p>
          </p:txBody>
        </p:sp>
      </p:grpSp>
      <p:grpSp>
        <p:nvGrpSpPr>
          <p:cNvPr id="6153" name="Group 11"/>
          <p:cNvGrpSpPr>
            <a:grpSpLocks/>
          </p:cNvGrpSpPr>
          <p:nvPr/>
        </p:nvGrpSpPr>
        <p:grpSpPr bwMode="auto">
          <a:xfrm>
            <a:off x="4238625" y="2289174"/>
            <a:ext cx="2286000" cy="227013"/>
            <a:chOff x="4968790" y="2723998"/>
            <a:chExt cx="3380015" cy="336249"/>
          </a:xfrm>
        </p:grpSpPr>
        <p:sp>
          <p:nvSpPr>
            <p:cNvPr id="37" name="Rounded Rectangle 36"/>
            <p:cNvSpPr>
              <a:spLocks noChangeArrowheads="1"/>
            </p:cNvSpPr>
            <p:nvPr/>
          </p:nvSpPr>
          <p:spPr bwMode="auto">
            <a:xfrm>
              <a:off x="4968790" y="272399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ounded Rectangle 18"/>
            <p:cNvSpPr>
              <a:spLocks noChangeArrowheads="1"/>
            </p:cNvSpPr>
            <p:nvPr/>
          </p:nvSpPr>
          <p:spPr bwMode="auto">
            <a:xfrm>
              <a:off x="4978179" y="273340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as you Use</a:t>
              </a:r>
            </a:p>
          </p:txBody>
        </p:sp>
      </p:grpSp>
      <p:grpSp>
        <p:nvGrpSpPr>
          <p:cNvPr id="6155" name="Group 13"/>
          <p:cNvGrpSpPr>
            <a:grpSpLocks/>
          </p:cNvGrpSpPr>
          <p:nvPr/>
        </p:nvGrpSpPr>
        <p:grpSpPr bwMode="auto">
          <a:xfrm>
            <a:off x="4238625" y="2593974"/>
            <a:ext cx="2286000" cy="227013"/>
            <a:chOff x="4968790" y="3499958"/>
            <a:chExt cx="3380015" cy="336249"/>
          </a:xfrm>
        </p:grpSpPr>
        <p:sp>
          <p:nvSpPr>
            <p:cNvPr id="33" name="Rounded Rectangle 32"/>
            <p:cNvSpPr>
              <a:spLocks noChangeArrowheads="1"/>
            </p:cNvSpPr>
            <p:nvPr/>
          </p:nvSpPr>
          <p:spPr bwMode="auto">
            <a:xfrm>
              <a:off x="4968790" y="3499958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Rounded Rectangle 22"/>
            <p:cNvSpPr>
              <a:spLocks noChangeArrowheads="1"/>
            </p:cNvSpPr>
            <p:nvPr/>
          </p:nvSpPr>
          <p:spPr bwMode="auto">
            <a:xfrm>
              <a:off x="4978179" y="3509364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Pay for App</a:t>
              </a:r>
            </a:p>
          </p:txBody>
        </p:sp>
      </p:grpSp>
      <p:grpSp>
        <p:nvGrpSpPr>
          <p:cNvPr id="6157" name="Group 15"/>
          <p:cNvGrpSpPr>
            <a:grpSpLocks/>
          </p:cNvGrpSpPr>
          <p:nvPr/>
        </p:nvGrpSpPr>
        <p:grpSpPr bwMode="auto">
          <a:xfrm>
            <a:off x="4238625" y="2897187"/>
            <a:ext cx="2286000" cy="227013"/>
            <a:chOff x="4968790" y="4275917"/>
            <a:chExt cx="3380015" cy="336249"/>
          </a:xfrm>
        </p:grpSpPr>
        <p:sp>
          <p:nvSpPr>
            <p:cNvPr id="29" name="Rounded Rectangle 28"/>
            <p:cNvSpPr>
              <a:spLocks noChangeArrowheads="1"/>
            </p:cNvSpPr>
            <p:nvPr/>
          </p:nvSpPr>
          <p:spPr bwMode="auto">
            <a:xfrm>
              <a:off x="4968790" y="427591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Rounded Rectangle 26"/>
            <p:cNvSpPr>
              <a:spLocks noChangeArrowheads="1"/>
            </p:cNvSpPr>
            <p:nvPr/>
          </p:nvSpPr>
          <p:spPr bwMode="auto">
            <a:xfrm>
              <a:off x="4978179" y="428532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Digital Goods</a:t>
              </a:r>
            </a:p>
          </p:txBody>
        </p:sp>
      </p:grpSp>
      <p:grpSp>
        <p:nvGrpSpPr>
          <p:cNvPr id="6158" name="Group 16"/>
          <p:cNvGrpSpPr>
            <a:grpSpLocks/>
          </p:cNvGrpSpPr>
          <p:nvPr/>
        </p:nvGrpSpPr>
        <p:grpSpPr bwMode="auto">
          <a:xfrm>
            <a:off x="4238625" y="3201987"/>
            <a:ext cx="2286000" cy="227013"/>
            <a:chOff x="4968790" y="4663897"/>
            <a:chExt cx="3380015" cy="336249"/>
          </a:xfrm>
        </p:grpSpPr>
        <p:sp>
          <p:nvSpPr>
            <p:cNvPr id="27" name="Rounded Rectangle 26"/>
            <p:cNvSpPr>
              <a:spLocks noChangeArrowheads="1"/>
            </p:cNvSpPr>
            <p:nvPr/>
          </p:nvSpPr>
          <p:spPr bwMode="auto">
            <a:xfrm>
              <a:off x="4968790" y="466389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ounded Rectangle 28"/>
            <p:cNvSpPr>
              <a:spLocks noChangeArrowheads="1"/>
            </p:cNvSpPr>
            <p:nvPr/>
          </p:nvSpPr>
          <p:spPr bwMode="auto">
            <a:xfrm>
              <a:off x="4978179" y="467330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Virtual Currency</a:t>
              </a:r>
            </a:p>
          </p:txBody>
        </p:sp>
      </p:grpSp>
      <p:grpSp>
        <p:nvGrpSpPr>
          <p:cNvPr id="6159" name="Group 17"/>
          <p:cNvGrpSpPr>
            <a:grpSpLocks/>
          </p:cNvGrpSpPr>
          <p:nvPr/>
        </p:nvGrpSpPr>
        <p:grpSpPr bwMode="auto">
          <a:xfrm>
            <a:off x="4238625" y="3506787"/>
            <a:ext cx="2286000" cy="227013"/>
            <a:chOff x="4968790" y="5051877"/>
            <a:chExt cx="3380015" cy="336249"/>
          </a:xfrm>
        </p:grpSpPr>
        <p:sp>
          <p:nvSpPr>
            <p:cNvPr id="25" name="Rounded Rectangle 24"/>
            <p:cNvSpPr>
              <a:spLocks noChangeArrowheads="1"/>
            </p:cNvSpPr>
            <p:nvPr/>
          </p:nvSpPr>
          <p:spPr bwMode="auto">
            <a:xfrm>
              <a:off x="4968790" y="505187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Rounded Rectangle 30"/>
            <p:cNvSpPr>
              <a:spLocks noChangeArrowheads="1"/>
            </p:cNvSpPr>
            <p:nvPr/>
          </p:nvSpPr>
          <p:spPr bwMode="auto">
            <a:xfrm>
              <a:off x="4978179" y="506128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Subscriptions</a:t>
              </a:r>
            </a:p>
          </p:txBody>
        </p:sp>
      </p:grpSp>
      <p:grpSp>
        <p:nvGrpSpPr>
          <p:cNvPr id="6160" name="Group 18"/>
          <p:cNvGrpSpPr>
            <a:grpSpLocks/>
          </p:cNvGrpSpPr>
          <p:nvPr/>
        </p:nvGrpSpPr>
        <p:grpSpPr bwMode="auto">
          <a:xfrm>
            <a:off x="4238625" y="3811587"/>
            <a:ext cx="2286000" cy="227013"/>
            <a:chOff x="4968790" y="5439857"/>
            <a:chExt cx="3380015" cy="336249"/>
          </a:xfrm>
        </p:grpSpPr>
        <p:sp>
          <p:nvSpPr>
            <p:cNvPr id="23" name="Rounded Rectangle 22"/>
            <p:cNvSpPr>
              <a:spLocks noChangeArrowheads="1"/>
            </p:cNvSpPr>
            <p:nvPr/>
          </p:nvSpPr>
          <p:spPr bwMode="auto">
            <a:xfrm>
              <a:off x="4968790" y="5439857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ounded Rectangle 32"/>
            <p:cNvSpPr>
              <a:spLocks noChangeArrowheads="1"/>
            </p:cNvSpPr>
            <p:nvPr/>
          </p:nvSpPr>
          <p:spPr bwMode="auto">
            <a:xfrm>
              <a:off x="4978179" y="5449263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Reselling</a:t>
              </a:r>
            </a:p>
          </p:txBody>
        </p:sp>
      </p:grpSp>
      <p:grpSp>
        <p:nvGrpSpPr>
          <p:cNvPr id="6161" name="Group 19"/>
          <p:cNvGrpSpPr>
            <a:grpSpLocks/>
          </p:cNvGrpSpPr>
          <p:nvPr/>
        </p:nvGrpSpPr>
        <p:grpSpPr bwMode="auto">
          <a:xfrm>
            <a:off x="4238625" y="4116387"/>
            <a:ext cx="2286000" cy="227013"/>
            <a:chOff x="4968790" y="5827836"/>
            <a:chExt cx="3380015" cy="336249"/>
          </a:xfrm>
        </p:grpSpPr>
        <p:sp>
          <p:nvSpPr>
            <p:cNvPr id="21" name="Rounded Rectangle 20"/>
            <p:cNvSpPr>
              <a:spLocks noChangeArrowheads="1"/>
            </p:cNvSpPr>
            <p:nvPr/>
          </p:nvSpPr>
          <p:spPr bwMode="auto">
            <a:xfrm>
              <a:off x="4968790" y="5827836"/>
              <a:ext cx="3380015" cy="336249"/>
            </a:xfrm>
            <a:prstGeom prst="roundRect">
              <a:avLst>
                <a:gd name="adj" fmla="val 10000"/>
              </a:avLst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ounded Rectangle 34"/>
            <p:cNvSpPr>
              <a:spLocks noChangeArrowheads="1"/>
            </p:cNvSpPr>
            <p:nvPr/>
          </p:nvSpPr>
          <p:spPr bwMode="auto">
            <a:xfrm>
              <a:off x="4978179" y="5837242"/>
              <a:ext cx="3361237" cy="317438"/>
            </a:xfrm>
            <a:prstGeom prst="rect">
              <a:avLst/>
            </a:prstGeom>
            <a:gradFill rotWithShape="1">
              <a:gsLst>
                <a:gs pos="0">
                  <a:srgbClr val="85AAAD"/>
                </a:gs>
                <a:gs pos="80000">
                  <a:srgbClr val="AFDEE2"/>
                </a:gs>
                <a:gs pos="100000">
                  <a:srgbClr val="AFE0E4"/>
                </a:gs>
              </a:gsLst>
              <a:lin ang="16200000"/>
            </a:gradFill>
            <a:ln w="9525">
              <a:solidFill>
                <a:srgbClr val="B6DCDF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lIns="45720" tIns="34290" rIns="45720" bIns="34290" anchor="ctr"/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1000" dirty="0">
                  <a:latin typeface="+mn-lt"/>
                  <a:ea typeface="+mn-ea"/>
                  <a:cs typeface="+mn-cs"/>
                </a:rPr>
                <a:t>Donations</a:t>
              </a:r>
            </a:p>
          </p:txBody>
        </p:sp>
      </p:grp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6216650" cy="685800"/>
          </a:xfrm>
        </p:spPr>
        <p:txBody>
          <a:bodyPr/>
          <a:lstStyle/>
          <a:p>
            <a:r>
              <a:rPr lang="en-US" dirty="0" smtClean="0"/>
              <a:t>HOW TO MONETIZE IN YOUR APP</a:t>
            </a:r>
            <a:endParaRPr lang="en-US" dirty="0"/>
          </a:p>
        </p:txBody>
      </p:sp>
      <p:sp>
        <p:nvSpPr>
          <p:cNvPr id="54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PREFERRED BUSINESS MODELS</a:t>
            </a: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B01A06-644D-A840-8200-074515FBCCA1}" type="slidenum">
              <a:rPr lang="en-US" sz="1100">
                <a:solidFill>
                  <a:schemeClr val="bg1"/>
                </a:solidFill>
              </a:rPr>
              <a:pPr/>
              <a:t>13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990600"/>
            <a:ext cx="6296025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ADVERTISING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3E9175-F09C-784E-9FA1-C4CEC524460A}" type="slidenum">
              <a:rPr lang="en-US" sz="1100">
                <a:solidFill>
                  <a:schemeClr val="bg1"/>
                </a:solidFill>
              </a:rPr>
              <a:pPr/>
              <a:t>14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3810000"/>
            <a:ext cx="5638800" cy="762000"/>
          </a:xfrm>
          <a:prstGeom prst="rect">
            <a:avLst/>
          </a:prstGeom>
          <a:gradFill rotWithShape="1">
            <a:gsLst>
              <a:gs pos="0">
                <a:srgbClr val="CFFFFF"/>
              </a:gs>
              <a:gs pos="35001">
                <a:srgbClr val="DDFEFF"/>
              </a:gs>
              <a:gs pos="100000">
                <a:srgbClr val="F0FFFF"/>
              </a:gs>
            </a:gsLst>
            <a:lin ang="162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Dictionary.com has seen its overall iPhone mobile app </a:t>
            </a:r>
            <a:r>
              <a:rPr lang="en-US" sz="12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eCPM</a:t>
            </a: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(effective cost-per-thousand impressions) increase by 177%</a:t>
            </a:r>
          </a:p>
          <a:p>
            <a:pPr>
              <a:defRPr/>
            </a:pP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defRPr/>
            </a:pPr>
            <a:r>
              <a:rPr lang="en-US" sz="900" i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US" sz="900" i="1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Mashable</a:t>
            </a:r>
            <a:r>
              <a:rPr lang="en-US" sz="900" i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(Jan 2011)</a:t>
            </a:r>
          </a:p>
        </p:txBody>
      </p:sp>
      <p:pic>
        <p:nvPicPr>
          <p:cNvPr id="10245" name="Picture 7" descr="http://9.mshcdn.com/wp-content/uploads/2010/08/Switch-Ad-on-Dictionary.com-Ap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14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Box 11"/>
          <p:cNvSpPr txBox="1">
            <a:spLocks noChangeArrowheads="1"/>
          </p:cNvSpPr>
          <p:nvPr/>
        </p:nvSpPr>
        <p:spPr bwMode="auto">
          <a:xfrm>
            <a:off x="381000" y="990600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An option to supplement free content or services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026664" y="1295400"/>
            <a:ext cx="1676400" cy="2438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030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ADVERTISING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3E9175-F09C-784E-9FA1-C4CEC524460A}" type="slidenum">
              <a:rPr lang="en-US" sz="1100">
                <a:solidFill>
                  <a:schemeClr val="bg1"/>
                </a:solidFill>
              </a:rPr>
              <a:pPr/>
              <a:t>15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4800" y="3810000"/>
            <a:ext cx="5638800" cy="762000"/>
          </a:xfrm>
          <a:prstGeom prst="rect">
            <a:avLst/>
          </a:prstGeom>
          <a:gradFill rotWithShape="1">
            <a:gsLst>
              <a:gs pos="0">
                <a:srgbClr val="CFFFFF"/>
              </a:gs>
              <a:gs pos="35001">
                <a:srgbClr val="DDFEFF"/>
              </a:gs>
              <a:gs pos="100000">
                <a:srgbClr val="F0FFFF"/>
              </a:gs>
            </a:gsLst>
            <a:lin ang="162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pPr>
              <a:defRPr/>
            </a:pP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Dictionary.com has seen its overall iPhone mobile app </a:t>
            </a:r>
            <a:r>
              <a:rPr lang="en-US" sz="1200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eCPM</a:t>
            </a: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(effective cost-per-thousand impressions) increase by 177%</a:t>
            </a:r>
          </a:p>
          <a:p>
            <a:pPr>
              <a:defRPr/>
            </a:pPr>
            <a:r>
              <a:rPr lang="en-US" sz="1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>
              <a:defRPr/>
            </a:pPr>
            <a:r>
              <a:rPr lang="en-US" sz="900" i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Source: </a:t>
            </a:r>
            <a:r>
              <a:rPr lang="en-US" sz="900" i="1" dirty="0" err="1">
                <a:solidFill>
                  <a:schemeClr val="dk1"/>
                </a:solidFill>
                <a:latin typeface="+mn-lt"/>
                <a:ea typeface="+mn-ea"/>
                <a:cs typeface="+mn-cs"/>
              </a:rPr>
              <a:t>Mashable</a:t>
            </a:r>
            <a:r>
              <a:rPr lang="en-US" sz="900" i="1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 (Jan 2011)</a:t>
            </a:r>
          </a:p>
        </p:txBody>
      </p:sp>
      <p:pic>
        <p:nvPicPr>
          <p:cNvPr id="10245" name="Picture 7" descr="http://9.mshcdn.com/wp-content/uploads/2010/08/Switch-Ad-on-Dictionary.com-Ap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14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419600" y="1371600"/>
            <a:ext cx="2667000" cy="1219200"/>
          </a:xfrm>
          <a:prstGeom prst="rect">
            <a:avLst/>
          </a:prstGeom>
          <a:gradFill rotWithShape="1">
            <a:gsLst>
              <a:gs pos="0">
                <a:srgbClr val="CFFFFF"/>
              </a:gs>
              <a:gs pos="35001">
                <a:srgbClr val="DDFEFF"/>
              </a:gs>
              <a:gs pos="100000">
                <a:srgbClr val="F0FFFF"/>
              </a:gs>
            </a:gsLst>
            <a:lin ang="162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r>
              <a:rPr lang="en-US" sz="1200" b="1" dirty="0">
                <a:solidFill>
                  <a:srgbClr val="000000"/>
                </a:solidFill>
                <a:latin typeface="Verdana" charset="0"/>
              </a:rPr>
              <a:t>Mobile Ad metrics: </a:t>
            </a:r>
          </a:p>
          <a:p>
            <a:r>
              <a:rPr lang="en-US" sz="1200" dirty="0">
                <a:solidFill>
                  <a:srgbClr val="000000"/>
                </a:solidFill>
                <a:latin typeface="Verdana" charset="0"/>
              </a:rPr>
              <a:t>Engagement rates up to 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Verdana" charset="0"/>
              </a:rPr>
              <a:t>33% for rich media and 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Verdana" charset="0"/>
              </a:rPr>
              <a:t>7% for expandable ads</a:t>
            </a:r>
          </a:p>
          <a:p>
            <a:endParaRPr lang="en-US" sz="1200" dirty="0">
              <a:solidFill>
                <a:srgbClr val="000000"/>
              </a:solidFill>
              <a:latin typeface="Verdana" charset="0"/>
            </a:endParaRPr>
          </a:p>
          <a:p>
            <a:r>
              <a:rPr lang="en-US" sz="900" i="1" dirty="0">
                <a:solidFill>
                  <a:srgbClr val="000000"/>
                </a:solidFill>
                <a:latin typeface="Verdana" charset="0"/>
              </a:rPr>
              <a:t>Source: </a:t>
            </a:r>
            <a:r>
              <a:rPr lang="en-US" sz="900" i="1" dirty="0" err="1">
                <a:solidFill>
                  <a:srgbClr val="000000"/>
                </a:solidFill>
                <a:latin typeface="Verdana" charset="0"/>
              </a:rPr>
              <a:t>Adicit</a:t>
            </a:r>
            <a:r>
              <a:rPr lang="en-US" sz="900" i="1" dirty="0">
                <a:solidFill>
                  <a:srgbClr val="000000"/>
                </a:solidFill>
                <a:latin typeface="Verdana" charset="0"/>
              </a:rPr>
              <a:t> (Aug 2010)</a:t>
            </a:r>
          </a:p>
          <a:p>
            <a:endParaRPr lang="en-US" sz="1200" dirty="0">
              <a:solidFill>
                <a:srgbClr val="000000"/>
              </a:solidFill>
              <a:latin typeface="Verdana" charset="0"/>
            </a:endParaRPr>
          </a:p>
          <a:p>
            <a:endParaRPr lang="en-US" sz="1200" dirty="0">
              <a:solidFill>
                <a:srgbClr val="000000"/>
              </a:solidFill>
              <a:latin typeface="Verdana" charset="0"/>
            </a:endParaRPr>
          </a:p>
          <a:p>
            <a:endParaRPr lang="en-US" sz="1200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0247" name="TextBox 11"/>
          <p:cNvSpPr txBox="1">
            <a:spLocks noChangeArrowheads="1"/>
          </p:cNvSpPr>
          <p:nvPr/>
        </p:nvSpPr>
        <p:spPr bwMode="auto">
          <a:xfrm>
            <a:off x="381000" y="990600"/>
            <a:ext cx="4038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An option to supplement free content or services</a:t>
            </a:r>
          </a:p>
        </p:txBody>
      </p:sp>
    </p:spTree>
    <p:extLst>
      <p:ext uri="{BB962C8B-B14F-4D97-AF65-F5344CB8AC3E}">
        <p14:creationId xmlns:p14="http://schemas.microsoft.com/office/powerpoint/2010/main" val="389030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VIRTUAL GOODS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762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Great model for free apps able to up-sell features or content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Others use it as a way to pay for an ad-free app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30% fee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B5D3C5-9AC9-B843-AA1C-8770EBE671EA}" type="slidenum">
              <a:rPr lang="en-US" sz="1100">
                <a:solidFill>
                  <a:schemeClr val="bg1"/>
                </a:solidFill>
              </a:rPr>
              <a:pPr/>
              <a:t>16</a:t>
            </a:fld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9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VIRTUAL GOODS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762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Great model for free apps able to up-sell features or content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Others use it as a way to pay for an ad-free app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30% fee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B5D3C5-9AC9-B843-AA1C-8770EBE671EA}" type="slidenum">
              <a:rPr lang="en-US" sz="1100">
                <a:solidFill>
                  <a:schemeClr val="bg1"/>
                </a:solidFill>
              </a:rPr>
              <a:pPr/>
              <a:t>17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269" name="Text Box 31"/>
          <p:cNvSpPr txBox="1">
            <a:spLocks noChangeArrowheads="1"/>
          </p:cNvSpPr>
          <p:nvPr/>
        </p:nvSpPr>
        <p:spPr bwMode="auto">
          <a:xfrm>
            <a:off x="0" y="4267200"/>
            <a:ext cx="25574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700"/>
              <a:t>Source: Playspan survey (Sept 09)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152400" y="1828800"/>
          <a:ext cx="3302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529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Verdana" charset="0"/>
                <a:ea typeface="ＭＳ Ｐゴシック" charset="0"/>
              </a:rPr>
              <a:t>VIRTUAL GOODS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762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Great model for free apps able to up-sell features or content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Others use it as a way to pay for an ad-free app</a:t>
            </a:r>
          </a:p>
          <a:p>
            <a:pPr>
              <a:buFontTx/>
              <a:buChar char="•"/>
            </a:pPr>
            <a:r>
              <a:rPr lang="en-US" sz="1200">
                <a:latin typeface="Verdana" charset="0"/>
                <a:ea typeface="ＭＳ Ｐゴシック" charset="0"/>
              </a:rPr>
              <a:t>30% fee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B5D3C5-9AC9-B843-AA1C-8770EBE671EA}" type="slidenum">
              <a:rPr lang="en-US" sz="1100">
                <a:solidFill>
                  <a:schemeClr val="bg1"/>
                </a:solidFill>
              </a:rPr>
              <a:pPr/>
              <a:t>18</a:t>
            </a:fld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269" name="Text Box 31"/>
          <p:cNvSpPr txBox="1">
            <a:spLocks noChangeArrowheads="1"/>
          </p:cNvSpPr>
          <p:nvPr/>
        </p:nvSpPr>
        <p:spPr bwMode="auto">
          <a:xfrm>
            <a:off x="0" y="4267200"/>
            <a:ext cx="25574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700"/>
              <a:t>Source: Playspan survey (Sept 09)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3581400" y="1981200"/>
            <a:ext cx="3505200" cy="2209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FFFFF"/>
              </a:gs>
              <a:gs pos="35001">
                <a:srgbClr val="DDFEFF"/>
              </a:gs>
              <a:gs pos="100000">
                <a:srgbClr val="F0FFFF"/>
              </a:gs>
            </a:gsLst>
            <a:lin ang="16200000" scaled="1"/>
          </a:gradFill>
          <a:ln w="9525">
            <a:solidFill>
              <a:srgbClr val="B6DCDF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/>
          <a:lstStyle/>
          <a:p>
            <a:r>
              <a:rPr lang="en-US" sz="1200" b="1" dirty="0" err="1">
                <a:solidFill>
                  <a:srgbClr val="000000"/>
                </a:solidFill>
              </a:rPr>
              <a:t>Kleiner</a:t>
            </a:r>
            <a:r>
              <a:rPr lang="en-US" sz="1200" b="1" dirty="0">
                <a:solidFill>
                  <a:srgbClr val="000000"/>
                </a:solidFill>
              </a:rPr>
              <a:t> Perkins Case Study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Virtual goods introduction </a:t>
            </a:r>
            <a:r>
              <a:rPr lang="en-US" sz="1200" u="sng" dirty="0"/>
              <a:t>drove 5x increase </a:t>
            </a:r>
            <a:r>
              <a:rPr lang="en-US" sz="1200" dirty="0"/>
              <a:t>in revenue over paid apps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/>
              <a:t>2009 Revenue: 64% paid downloads, 30% ads</a:t>
            </a:r>
          </a:p>
          <a:p>
            <a:r>
              <a:rPr lang="en-US" sz="1200" dirty="0">
                <a:solidFill>
                  <a:srgbClr val="000000"/>
                </a:solidFill>
              </a:rPr>
              <a:t>2010 Revenue: 63% ads, 35% virtual goods</a:t>
            </a:r>
            <a:endParaRPr lang="en-US" sz="1200" dirty="0"/>
          </a:p>
          <a:p>
            <a:r>
              <a:rPr lang="en-US" sz="1200" dirty="0">
                <a:solidFill>
                  <a:srgbClr val="000000"/>
                </a:solidFill>
              </a:rPr>
              <a:t> </a:t>
            </a:r>
            <a:endParaRPr lang="en-US" sz="1200" dirty="0"/>
          </a:p>
        </p:txBody>
      </p:sp>
      <p:sp>
        <p:nvSpPr>
          <p:cNvPr id="11271" name="Text Box 31"/>
          <p:cNvSpPr txBox="1">
            <a:spLocks noChangeArrowheads="1"/>
          </p:cNvSpPr>
          <p:nvPr/>
        </p:nvSpPr>
        <p:spPr bwMode="auto">
          <a:xfrm>
            <a:off x="3810000" y="3886200"/>
            <a:ext cx="25574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700"/>
              <a:t>Source: Kleiner Perkins Mobile Trends Report (Feb 2011)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152400" y="1828800"/>
          <a:ext cx="3302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5529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Verdana" charset="0"/>
              <a:ea typeface="ＭＳ Ｐゴシック" charset="0"/>
            </a:endParaRPr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1F37C5-8EA9-C946-B601-72DBED900A98}" type="slidenum">
              <a:rPr lang="en-US" sz="1100">
                <a:solidFill>
                  <a:schemeClr val="bg1"/>
                </a:solidFill>
              </a:rPr>
              <a:pPr/>
              <a:t>19</a:t>
            </a:fld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8197" name="Picture 4" descr="Screen shot 2010-11-08 at 4.20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326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B19A8-479A-784E-A5B4-68C991A9A5C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AutoShape 5"/>
          <p:cNvSpPr>
            <a:spLocks noChangeArrowheads="1"/>
          </p:cNvSpPr>
          <p:nvPr/>
        </p:nvSpPr>
        <p:spPr bwMode="auto">
          <a:xfrm>
            <a:off x="1752600" y="3505200"/>
            <a:ext cx="3886200" cy="1219200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Audio Information:</a:t>
            </a:r>
          </a:p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US/Canada: 866.393.5811 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>
                <a:solidFill>
                  <a:schemeClr val="bg1"/>
                </a:solidFill>
                <a:latin typeface="+mn-lt"/>
              </a:rPr>
              <a:t>Local/Intl: 706.679.2175    </a:t>
            </a:r>
            <a:br>
              <a:rPr lang="en-US" sz="1600" dirty="0">
                <a:solidFill>
                  <a:schemeClr val="bg1"/>
                </a:solidFill>
                <a:latin typeface="+mn-lt"/>
              </a:rPr>
            </a:br>
            <a:r>
              <a:rPr lang="en-US" sz="1600" dirty="0" err="1">
                <a:solidFill>
                  <a:schemeClr val="bg1"/>
                </a:solidFill>
                <a:latin typeface="+mn-lt"/>
              </a:rPr>
              <a:t>Passcode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1600" dirty="0" smtClean="0">
                <a:solidFill>
                  <a:schemeClr val="bg1"/>
                </a:solidFill>
                <a:latin typeface="+mn-lt"/>
              </a:rPr>
              <a:t>46622852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Picture 11" descr="ContactU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295400"/>
            <a:ext cx="2895600" cy="211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533400"/>
            <a:ext cx="7315200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-1588" algn="ctr" eaLnBrk="1" hangingPunct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sz="1600" b="1" dirty="0" smtClean="0">
                <a:solidFill>
                  <a:srgbClr val="424242"/>
                </a:solidFill>
                <a:latin typeface="+mn-lt"/>
              </a:rPr>
              <a:t>Please</a:t>
            </a:r>
            <a:r>
              <a:rPr lang="en-US" sz="1600" b="1" dirty="0" smtClean="0">
                <a:latin typeface="+mn-lt"/>
              </a:rPr>
              <a:t> press *</a:t>
            </a:r>
            <a:r>
              <a:rPr lang="en-US" sz="1600" b="1" dirty="0" smtClean="0">
                <a:solidFill>
                  <a:srgbClr val="424242"/>
                </a:solidFill>
                <a:latin typeface="+mn-lt"/>
              </a:rPr>
              <a:t>0</a:t>
            </a:r>
            <a:r>
              <a:rPr lang="en-US" sz="1600" b="1" dirty="0" smtClean="0">
                <a:latin typeface="+mn-lt"/>
              </a:rPr>
              <a:t> if you experience any </a:t>
            </a:r>
          </a:p>
          <a:p>
            <a:pPr marL="1588" indent="-1588" algn="ctr" eaLnBrk="1" hangingPunct="1"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sz="1600" b="1" dirty="0" smtClean="0">
                <a:latin typeface="+mn-lt"/>
              </a:rPr>
              <a:t>audio difficulty or need technical assistance.</a:t>
            </a:r>
            <a:endParaRPr lang="en-US" sz="16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</a:rPr>
              <a:t>PayPal</a:t>
            </a:r>
            <a:r>
              <a:rPr lang="ja-JP" altLang="en-US">
                <a:latin typeface="Verdana" charset="0"/>
                <a:ea typeface="ＭＳ Ｐゴシック" charset="0"/>
              </a:rPr>
              <a:t>’</a:t>
            </a:r>
            <a:r>
              <a:rPr lang="en-US">
                <a:latin typeface="Verdana" charset="0"/>
                <a:ea typeface="ＭＳ Ｐゴシック" charset="0"/>
              </a:rPr>
              <a:t>s Mobile Payment Library</a:t>
            </a:r>
          </a:p>
        </p:txBody>
      </p:sp>
      <p:sp>
        <p:nvSpPr>
          <p:cNvPr id="10243" name="Text Box 85"/>
          <p:cNvSpPr txBox="1">
            <a:spLocks noChangeArrowheads="1"/>
          </p:cNvSpPr>
          <p:nvPr/>
        </p:nvSpPr>
        <p:spPr bwMode="auto">
          <a:xfrm>
            <a:off x="100013" y="1328738"/>
            <a:ext cx="5827712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84150" indent="-936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Designed to be integrated in less than 10 minutes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No need to code payment UI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Don</a:t>
            </a:r>
            <a:r>
              <a:rPr lang="ja-JP" alt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t need to worry about sensitive financial info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grpSp>
        <p:nvGrpSpPr>
          <p:cNvPr id="10244" name="Group 69"/>
          <p:cNvGrpSpPr>
            <a:grpSpLocks/>
          </p:cNvGrpSpPr>
          <p:nvPr/>
        </p:nvGrpSpPr>
        <p:grpSpPr bwMode="auto">
          <a:xfrm>
            <a:off x="176213" y="1006475"/>
            <a:ext cx="4075112" cy="284163"/>
            <a:chOff x="3024" y="1440"/>
            <a:chExt cx="2434" cy="224"/>
          </a:xfrm>
        </p:grpSpPr>
        <p:pic>
          <p:nvPicPr>
            <p:cNvPr id="10254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easier for developers</a:t>
              </a:r>
            </a:p>
          </p:txBody>
        </p:sp>
      </p:grpSp>
      <p:sp>
        <p:nvSpPr>
          <p:cNvPr id="10247" name="AutoShape 2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10248" name="AutoShape 4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</a:rPr>
              <a:t>PayPal</a:t>
            </a:r>
            <a:r>
              <a:rPr lang="ja-JP" altLang="en-US">
                <a:latin typeface="Verdana" charset="0"/>
                <a:ea typeface="ＭＳ Ｐゴシック" charset="0"/>
              </a:rPr>
              <a:t>’</a:t>
            </a:r>
            <a:r>
              <a:rPr lang="en-US">
                <a:latin typeface="Verdana" charset="0"/>
                <a:ea typeface="ＭＳ Ｐゴシック" charset="0"/>
              </a:rPr>
              <a:t>s Mobile Payment Library</a:t>
            </a:r>
          </a:p>
        </p:txBody>
      </p:sp>
      <p:sp>
        <p:nvSpPr>
          <p:cNvPr id="10243" name="Text Box 85"/>
          <p:cNvSpPr txBox="1">
            <a:spLocks noChangeArrowheads="1"/>
          </p:cNvSpPr>
          <p:nvPr/>
        </p:nvSpPr>
        <p:spPr bwMode="auto">
          <a:xfrm>
            <a:off x="100013" y="1328738"/>
            <a:ext cx="5827712" cy="249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84150" indent="-936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Designed to be integrated in less than 10 minutes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No need to code payment UI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Don</a:t>
            </a:r>
            <a:r>
              <a:rPr lang="ja-JP" alt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t need to worry about sensitive financial info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More convenient than always typing credit card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Can use existing account information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176213" y="1006475"/>
            <a:ext cx="4075112" cy="284163"/>
            <a:chOff x="3024" y="1440"/>
            <a:chExt cx="2434" cy="224"/>
          </a:xfrm>
        </p:grpSpPr>
        <p:pic>
          <p:nvPicPr>
            <p:cNvPr id="10254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easier for developers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73038" y="2233613"/>
            <a:ext cx="4073525" cy="284162"/>
            <a:chOff x="3024" y="1440"/>
            <a:chExt cx="2434" cy="224"/>
          </a:xfrm>
        </p:grpSpPr>
        <p:pic>
          <p:nvPicPr>
            <p:cNvPr id="10252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3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better for consumers</a:t>
              </a:r>
            </a:p>
          </p:txBody>
        </p:sp>
      </p:grpSp>
      <p:sp>
        <p:nvSpPr>
          <p:cNvPr id="10247" name="AutoShape 2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10248" name="AutoShape 4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1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Verdana" charset="0"/>
                <a:ea typeface="ＭＳ Ｐゴシック" charset="0"/>
              </a:rPr>
              <a:t>PayPal</a:t>
            </a:r>
            <a:r>
              <a:rPr lang="ja-JP" altLang="en-US">
                <a:latin typeface="Verdana" charset="0"/>
                <a:ea typeface="ＭＳ Ｐゴシック" charset="0"/>
              </a:rPr>
              <a:t>’</a:t>
            </a:r>
            <a:r>
              <a:rPr lang="en-US">
                <a:latin typeface="Verdana" charset="0"/>
                <a:ea typeface="ＭＳ Ｐゴシック" charset="0"/>
              </a:rPr>
              <a:t>s Mobile Payment Library</a:t>
            </a:r>
          </a:p>
        </p:txBody>
      </p:sp>
      <p:sp>
        <p:nvSpPr>
          <p:cNvPr id="10243" name="Text Box 85"/>
          <p:cNvSpPr txBox="1">
            <a:spLocks noChangeArrowheads="1"/>
          </p:cNvSpPr>
          <p:nvPr/>
        </p:nvSpPr>
        <p:spPr bwMode="auto">
          <a:xfrm>
            <a:off x="100013" y="1328738"/>
            <a:ext cx="5827712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84150" indent="-93663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Designed to be integrated in less than 10 minutes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No need to code payment UI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Don</a:t>
            </a:r>
            <a:r>
              <a:rPr lang="ja-JP" alt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’</a:t>
            </a: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t need to worry about sensitive financial info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More convenient than always typing credit card</a:t>
            </a:r>
          </a:p>
          <a:p>
            <a:pPr lvl="1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Can use existing account information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</a:pPr>
            <a:endParaRPr lang="en-US" sz="1300" dirty="0">
              <a:latin typeface="Verdana" charset="0"/>
              <a:ea typeface="ヒラギノ角ゴ Pro W3" charset="0"/>
              <a:cs typeface="ヒラギノ角ゴ Pro W3" charset="0"/>
            </a:endParaRP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Physical goods and services 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In-app purchase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Simple, Chained, Parallel, and Pre-approved payments</a:t>
            </a:r>
          </a:p>
          <a:p>
            <a:pPr lvl="1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Supports Android 1.5 and above (and </a:t>
            </a:r>
            <a:r>
              <a:rPr lang="en-US" sz="1300" dirty="0" err="1">
                <a:latin typeface="Verdana" charset="0"/>
                <a:ea typeface="ヒラギノ角ゴ Pro W3" charset="0"/>
                <a:cs typeface="ヒラギノ角ゴ Pro W3" charset="0"/>
              </a:rPr>
              <a:t>iOS</a:t>
            </a:r>
            <a:r>
              <a:rPr lang="en-US" sz="1300" dirty="0">
                <a:latin typeface="Verdana" charset="0"/>
                <a:ea typeface="ヒラギノ角ゴ Pro W3" charset="0"/>
                <a:cs typeface="ヒラギノ角ゴ Pro W3" charset="0"/>
              </a:rPr>
              <a:t> 3.0 and above)</a:t>
            </a:r>
          </a:p>
        </p:txBody>
      </p:sp>
      <p:grpSp>
        <p:nvGrpSpPr>
          <p:cNvPr id="2" name="Group 69"/>
          <p:cNvGrpSpPr>
            <a:grpSpLocks/>
          </p:cNvGrpSpPr>
          <p:nvPr/>
        </p:nvGrpSpPr>
        <p:grpSpPr bwMode="auto">
          <a:xfrm>
            <a:off x="176213" y="1006475"/>
            <a:ext cx="4075112" cy="284163"/>
            <a:chOff x="3024" y="1440"/>
            <a:chExt cx="2434" cy="224"/>
          </a:xfrm>
        </p:grpSpPr>
        <p:pic>
          <p:nvPicPr>
            <p:cNvPr id="10254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5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easier for developers</a:t>
              </a:r>
            </a:p>
          </p:txBody>
        </p:sp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173038" y="2233613"/>
            <a:ext cx="4073525" cy="284162"/>
            <a:chOff x="3024" y="1440"/>
            <a:chExt cx="2434" cy="224"/>
          </a:xfrm>
        </p:grpSpPr>
        <p:pic>
          <p:nvPicPr>
            <p:cNvPr id="10252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3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Making it better for consumers</a:t>
              </a:r>
            </a:p>
          </p:txBody>
        </p:sp>
      </p:grp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228600" y="3352800"/>
            <a:ext cx="4073525" cy="284163"/>
            <a:chOff x="3024" y="1440"/>
            <a:chExt cx="2434" cy="224"/>
          </a:xfrm>
        </p:grpSpPr>
        <p:pic>
          <p:nvPicPr>
            <p:cNvPr id="10250" name="Picture 19" descr="palograms_for_ppt_10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1440"/>
              <a:ext cx="2434" cy="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1" name="Text Box 41"/>
            <p:cNvSpPr txBox="1">
              <a:spLocks noChangeArrowheads="1"/>
            </p:cNvSpPr>
            <p:nvPr/>
          </p:nvSpPr>
          <p:spPr bwMode="auto">
            <a:xfrm>
              <a:off x="3054" y="1458"/>
              <a:ext cx="2274" cy="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100" b="1" i="1">
                  <a:solidFill>
                    <a:schemeClr val="bg1"/>
                  </a:solidFill>
                  <a:ea typeface="ヒラギノ角ゴ Pro W3" charset="0"/>
                  <a:cs typeface="ヒラギノ角ゴ Pro W3" charset="0"/>
                </a:rPr>
                <a:t>A growing feature set</a:t>
              </a:r>
            </a:p>
          </p:txBody>
        </p:sp>
      </p:grpSp>
      <p:sp>
        <p:nvSpPr>
          <p:cNvPr id="10247" name="AutoShape 2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sp>
        <p:nvSpPr>
          <p:cNvPr id="10248" name="AutoShape 4" descr="https://stage2sc5488.sc4.paypal.com:8443/servlet/JiveServlet/downloadBody/1003-102-1-1003/clip_image003.gif"/>
          <p:cNvSpPr>
            <a:spLocks noChangeAspect="1" noChangeArrowheads="1"/>
          </p:cNvSpPr>
          <p:nvPr/>
        </p:nvSpPr>
        <p:spPr bwMode="auto">
          <a:xfrm>
            <a:off x="123825" y="-115888"/>
            <a:ext cx="244475" cy="244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/>
          <a:lstStyle/>
          <a:p>
            <a:endParaRPr lang="en-US"/>
          </a:p>
        </p:txBody>
      </p:sp>
      <p:pic>
        <p:nvPicPr>
          <p:cNvPr id="10249" name="Picture 18" descr="clip_image004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2"/>
          <a:stretch>
            <a:fillRect/>
          </a:stretch>
        </p:blipFill>
        <p:spPr bwMode="auto">
          <a:xfrm>
            <a:off x="4953000" y="1143000"/>
            <a:ext cx="170876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1815"/>
            <a:ext cx="6216650" cy="6858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</a:rPr>
              <a:t>Simple </a:t>
            </a:r>
            <a:r>
              <a:rPr lang="en-US" dirty="0" smtClean="0">
                <a:latin typeface="Verdana" charset="0"/>
                <a:ea typeface="ＭＳ Ｐゴシック" charset="0"/>
              </a:rPr>
              <a:t>in-app Payment </a:t>
            </a:r>
            <a:r>
              <a:rPr lang="en-US" dirty="0">
                <a:latin typeface="Verdana" charset="0"/>
                <a:ea typeface="ＭＳ Ｐゴシック" charset="0"/>
              </a:rPr>
              <a:t>Demo</a:t>
            </a:r>
          </a:p>
        </p:txBody>
      </p:sp>
      <p:pic>
        <p:nvPicPr>
          <p:cNvPr id="2" name="Picture 1" descr="Screen shot 2011-02-26 at 10.59.3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6477000" cy="37199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362200" y="609600"/>
            <a:ext cx="4419600" cy="396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1815"/>
            <a:ext cx="6216650" cy="6858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</a:rPr>
              <a:t>Simple </a:t>
            </a:r>
            <a:r>
              <a:rPr lang="en-US" dirty="0" smtClean="0">
                <a:latin typeface="Verdana" charset="0"/>
                <a:ea typeface="ＭＳ Ｐゴシック" charset="0"/>
              </a:rPr>
              <a:t>in-app Payment </a:t>
            </a:r>
            <a:r>
              <a:rPr lang="en-US" dirty="0">
                <a:latin typeface="Verdana" charset="0"/>
                <a:ea typeface="ＭＳ Ｐゴシック" charset="0"/>
              </a:rPr>
              <a:t>Demo</a:t>
            </a:r>
          </a:p>
        </p:txBody>
      </p:sp>
      <p:pic>
        <p:nvPicPr>
          <p:cNvPr id="2" name="Picture 1" descr="Screen shot 2011-02-26 at 10.59.3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6477000" cy="37199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572000" y="609600"/>
            <a:ext cx="2209800" cy="3962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31815"/>
            <a:ext cx="6216650" cy="685800"/>
          </a:xfrm>
        </p:spPr>
        <p:txBody>
          <a:bodyPr/>
          <a:lstStyle/>
          <a:p>
            <a:pPr eaLnBrk="1" hangingPunct="1"/>
            <a:r>
              <a:rPr lang="en-US" dirty="0">
                <a:latin typeface="Verdana" charset="0"/>
                <a:ea typeface="ＭＳ Ｐゴシック" charset="0"/>
              </a:rPr>
              <a:t>Simple </a:t>
            </a:r>
            <a:r>
              <a:rPr lang="en-US" dirty="0" smtClean="0">
                <a:latin typeface="Verdana" charset="0"/>
                <a:ea typeface="ＭＳ Ｐゴシック" charset="0"/>
              </a:rPr>
              <a:t>in-app Payment </a:t>
            </a:r>
            <a:r>
              <a:rPr lang="en-US" dirty="0">
                <a:latin typeface="Verdana" charset="0"/>
                <a:ea typeface="ＭＳ Ｐゴシック" charset="0"/>
              </a:rPr>
              <a:t>Demo</a:t>
            </a:r>
          </a:p>
        </p:txBody>
      </p:sp>
      <p:pic>
        <p:nvPicPr>
          <p:cNvPr id="2" name="Picture 1" descr="Screen shot 2011-02-26 at 10.59.3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6477000" cy="3719954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cap="all" dirty="0" smtClean="0"/>
              <a:t>Mobile Express Checkout: Overview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3886200" cy="2971800"/>
          </a:xfrm>
        </p:spPr>
        <p:txBody>
          <a:bodyPr/>
          <a:lstStyle/>
          <a:p>
            <a:pPr marL="228600" lvl="1" indent="-228600" eaLnBrk="1" hangingPunct="1">
              <a:buClr>
                <a:srgbClr val="90BB52"/>
              </a:buClr>
            </a:pPr>
            <a:r>
              <a:rPr lang="en-US" sz="1300" dirty="0" smtClean="0">
                <a:latin typeface="Verdana" pitchFamily="34" charset="0"/>
                <a:ea typeface="ヒラギノ角ゴ Pro W3"/>
                <a:cs typeface="ヒラギノ角ゴ Pro W3"/>
              </a:rPr>
              <a:t>Mobile Express Checkout used by top merchants</a:t>
            </a:r>
            <a:br>
              <a:rPr lang="en-US" sz="1300" dirty="0" smtClean="0">
                <a:latin typeface="Verdana" pitchFamily="34" charset="0"/>
                <a:ea typeface="ヒラギノ角ゴ Pro W3"/>
                <a:cs typeface="ヒラギノ角ゴ Pro W3"/>
              </a:rPr>
            </a:br>
            <a:r>
              <a:rPr lang="en-US" sz="1300" dirty="0" smtClean="0">
                <a:latin typeface="Verdana" pitchFamily="34" charset="0"/>
                <a:ea typeface="ヒラギノ角ゴ Pro W3"/>
                <a:cs typeface="ヒラギノ角ゴ Pro W3"/>
              </a:rPr>
              <a:t>(Nike.com, Buy.com, Footlocker.com)</a:t>
            </a:r>
          </a:p>
          <a:p>
            <a:pPr eaLnBrk="1" hangingPunct="1">
              <a:buFont typeface="Arial" pitchFamily="34" charset="0"/>
              <a:buChar char="•"/>
            </a:pPr>
            <a:endParaRPr lang="en-US" sz="1400" dirty="0" smtClean="0"/>
          </a:p>
          <a:p>
            <a:pPr eaLnBrk="1" hangingPunct="1">
              <a:buFont typeface="Arial" pitchFamily="34" charset="0"/>
              <a:buChar char="•"/>
            </a:pPr>
            <a:r>
              <a:rPr lang="en-US" sz="1400" dirty="0" smtClean="0"/>
              <a:t>Optimized UI for </a:t>
            </a:r>
            <a:r>
              <a:rPr lang="en-US" sz="1400" dirty="0" err="1" smtClean="0"/>
              <a:t>webkit</a:t>
            </a:r>
            <a:r>
              <a:rPr lang="en-US" sz="1400" dirty="0" smtClean="0"/>
              <a:t> browsers</a:t>
            </a:r>
          </a:p>
          <a:p>
            <a:pPr eaLnBrk="1" hangingPunct="1">
              <a:buFont typeface="Arial" pitchFamily="34" charset="0"/>
              <a:buChar char="•"/>
            </a:pPr>
            <a:endParaRPr lang="en-US" sz="1400" dirty="0" smtClean="0"/>
          </a:p>
          <a:p>
            <a:pPr eaLnBrk="1" hangingPunct="1">
              <a:buFont typeface="Arial" pitchFamily="34" charset="0"/>
              <a:buChar char="•"/>
            </a:pPr>
            <a:r>
              <a:rPr lang="en-US" sz="1400" dirty="0" smtClean="0"/>
              <a:t>Supports </a:t>
            </a:r>
            <a:r>
              <a:rPr lang="en-US" sz="1400" dirty="0" err="1" smtClean="0"/>
              <a:t>iPhone</a:t>
            </a:r>
            <a:r>
              <a:rPr lang="en-US" sz="1400" dirty="0" smtClean="0"/>
              <a:t> and Android 2.0 browsers</a:t>
            </a:r>
          </a:p>
          <a:p>
            <a:pPr eaLnBrk="1" hangingPunct="1">
              <a:buFont typeface="Arial" pitchFamily="34" charset="0"/>
              <a:buChar char="•"/>
            </a:pPr>
            <a:endParaRPr lang="en-US" sz="1400" dirty="0" smtClean="0"/>
          </a:p>
          <a:p>
            <a:pPr eaLnBrk="1" hangingPunct="1">
              <a:buFont typeface="Arial" pitchFamily="34" charset="0"/>
              <a:buChar char="•"/>
            </a:pPr>
            <a:r>
              <a:rPr lang="en-US" sz="1400" dirty="0" smtClean="0"/>
              <a:t>Uses the same APIs as the web version so</a:t>
            </a:r>
            <a:br>
              <a:rPr lang="en-US" sz="1400" dirty="0" smtClean="0"/>
            </a:br>
            <a:r>
              <a:rPr lang="en-US" sz="1400" dirty="0" smtClean="0"/>
              <a:t>any online integrations can be reused</a:t>
            </a:r>
          </a:p>
          <a:p>
            <a:pPr eaLnBrk="1" hangingPunct="1"/>
            <a:endParaRPr lang="en-US" sz="1400" dirty="0" smtClean="0"/>
          </a:p>
          <a:p>
            <a:pPr eaLnBrk="1" hangingPunct="1"/>
            <a:r>
              <a:rPr lang="en-US" dirty="0" smtClean="0"/>
              <a:t>More information at www.x.com/mobile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defTabSz="731838"/>
            <a:fld id="{573E1568-1EC1-4A96-9E81-EFD056AF1DAE}" type="slidenum">
              <a:rPr lang="en-US"/>
              <a:pPr defTabSz="731838"/>
              <a:t>26</a:t>
            </a:fld>
            <a:endParaRPr lang="en-US"/>
          </a:p>
        </p:txBody>
      </p:sp>
      <p:pic>
        <p:nvPicPr>
          <p:cNvPr id="21509" name="Picture 8" descr="mec_review_pag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2650" y="1066800"/>
            <a:ext cx="2165350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0316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216650" cy="685800"/>
          </a:xfrm>
        </p:spPr>
        <p:txBody>
          <a:bodyPr/>
          <a:lstStyle/>
          <a:p>
            <a:pPr eaLnBrk="1" hangingPunct="1"/>
            <a:r>
              <a:rPr lang="en-US" cap="all" dirty="0" smtClean="0"/>
              <a:t>Mobile Express Checkout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6248400" cy="3276600"/>
          </a:xfrm>
        </p:spPr>
        <p:txBody>
          <a:bodyPr/>
          <a:lstStyle/>
          <a:p>
            <a:pPr eaLnBrk="1" hangingPunct="1"/>
            <a:endParaRPr lang="en-US" sz="1200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pPr defTabSz="731838"/>
            <a:fld id="{3BBF42D1-047B-4322-B8D4-E676DD7D3B25}" type="slidenum">
              <a:rPr lang="en-US"/>
              <a:pPr defTabSz="731838"/>
              <a:t>27</a:t>
            </a:fld>
            <a:endParaRPr lang="en-US"/>
          </a:p>
        </p:txBody>
      </p:sp>
      <p:pic>
        <p:nvPicPr>
          <p:cNvPr id="2253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831" y="990600"/>
            <a:ext cx="6131169" cy="3622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66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“In-APP Payments”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9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In-App Payments (Billing)?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Payments made inside an app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Users never leave the app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Contextual and Trusted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4" descr="C:\Users\Intern\Desktop\character2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657601" y="1905000"/>
            <a:ext cx="2332996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80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B19A8-479A-784E-A5B4-68C991A9A5C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57200" y="2514600"/>
            <a:ext cx="647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Q &amp; A at the end but feel free to ask questions on twitter (http://</a:t>
            </a:r>
            <a:r>
              <a:rPr lang="en-US" sz="1600" b="1" dirty="0" err="1" smtClean="0">
                <a:latin typeface="+mn-lt"/>
              </a:rPr>
              <a:t>twitter.com</a:t>
            </a:r>
            <a:r>
              <a:rPr lang="en-US" sz="1600" b="1" dirty="0" smtClean="0">
                <a:latin typeface="+mn-lt"/>
              </a:rPr>
              <a:t>) – please use </a:t>
            </a:r>
            <a:r>
              <a:rPr lang="en-US" sz="1600" b="1" dirty="0" err="1" smtClean="0">
                <a:latin typeface="+mn-lt"/>
              </a:rPr>
              <a:t>hashtag</a:t>
            </a:r>
            <a:r>
              <a:rPr lang="en-US" sz="1600" b="1" dirty="0" smtClean="0">
                <a:latin typeface="+mn-lt"/>
              </a:rPr>
              <a:t> “#</a:t>
            </a:r>
            <a:r>
              <a:rPr lang="en-US" sz="1600" b="1" dirty="0" err="1" smtClean="0">
                <a:latin typeface="+mn-lt"/>
              </a:rPr>
              <a:t>xwebinar</a:t>
            </a:r>
            <a:r>
              <a:rPr lang="en-US" sz="1600" b="1" dirty="0" smtClean="0">
                <a:latin typeface="+mn-lt"/>
              </a:rPr>
              <a:t>”</a:t>
            </a:r>
          </a:p>
          <a:p>
            <a:endParaRPr lang="en-US" sz="1600" dirty="0" smtClean="0">
              <a:latin typeface="+mn-lt"/>
            </a:endParaRPr>
          </a:p>
          <a:p>
            <a:endParaRPr lang="en-US" sz="1600" dirty="0" smtClean="0">
              <a:latin typeface="+mn-lt"/>
            </a:endParaRPr>
          </a:p>
          <a:p>
            <a:pPr algn="ctr"/>
            <a:r>
              <a:rPr lang="en-US" sz="1600" dirty="0" err="1" smtClean="0">
                <a:latin typeface="+mn-lt"/>
              </a:rPr>
              <a:t>Eg</a:t>
            </a:r>
            <a:r>
              <a:rPr lang="en-US" sz="1600" dirty="0" smtClean="0">
                <a:latin typeface="+mn-lt"/>
              </a:rPr>
              <a:t>. How to use PayPal Android MPL for subscriptions? #</a:t>
            </a:r>
            <a:r>
              <a:rPr lang="en-US" sz="1600" dirty="0" err="1" smtClean="0">
                <a:latin typeface="+mn-lt"/>
              </a:rPr>
              <a:t>xwebinar</a:t>
            </a:r>
            <a:endParaRPr lang="en-US" sz="1600" dirty="0">
              <a:latin typeface="+mn-lt"/>
            </a:endParaRPr>
          </a:p>
        </p:txBody>
      </p:sp>
      <p:pic>
        <p:nvPicPr>
          <p:cNvPr id="1026" name="Picture 2" descr="http://thenextweb.com/twitter/files/2010/12/twitter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5400" y="152400"/>
            <a:ext cx="2311400" cy="231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Your Options?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Google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 wrap="square" anchor="t" anchorCtr="0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dirty="0" smtClean="0"/>
              <a:t>Digital goods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Virtual currencies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Premium features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(Digital content subscriptions)</a:t>
            </a:r>
            <a:endParaRPr lang="en-US" sz="14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PayPal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 wrap="square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Physical goods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P2P payments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Service payments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e/m-commerce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Donations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Crowd Sourcing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Subscriptions</a:t>
            </a:r>
            <a:endParaRPr lang="en-US" sz="1400" dirty="0"/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SaaS Payments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Non-traditional commerce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2" name="Text Placeholder 7"/>
          <p:cNvSpPr txBox="1">
            <a:spLocks/>
          </p:cNvSpPr>
          <p:nvPr/>
        </p:nvSpPr>
        <p:spPr bwMode="auto">
          <a:xfrm>
            <a:off x="1371600" y="4267200"/>
            <a:ext cx="32321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None/>
              <a:defRPr sz="2400" b="1">
                <a:solidFill>
                  <a:srgbClr val="003366"/>
                </a:solidFill>
                <a:latin typeface="+mn-lt"/>
                <a:ea typeface="+mn-ea"/>
                <a:cs typeface="ＭＳ Ｐゴシック" charset="0"/>
              </a:defRPr>
            </a:lvl1pPr>
            <a:lvl2pPr marL="4572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None/>
              <a:defRPr sz="2000" b="1">
                <a:solidFill>
                  <a:srgbClr val="003366"/>
                </a:solidFill>
                <a:latin typeface="+mn-lt"/>
                <a:ea typeface="+mn-ea"/>
              </a:defRPr>
            </a:lvl2pPr>
            <a:lvl3pPr marL="9144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Font typeface="Times" charset="0"/>
              <a:buNone/>
              <a:defRPr sz="1800" b="1">
                <a:solidFill>
                  <a:srgbClr val="003366"/>
                </a:solidFill>
                <a:latin typeface="+mn-lt"/>
                <a:ea typeface="+mn-ea"/>
              </a:defRPr>
            </a:lvl3pPr>
            <a:lvl4pPr marL="13716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rgbClr val="003366"/>
                </a:solidFill>
                <a:latin typeface="+mn-lt"/>
                <a:ea typeface="+mn-ea"/>
              </a:defRPr>
            </a:lvl4pPr>
            <a:lvl5pPr marL="18288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2860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7432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2004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6576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600" b="1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algn="ctr"/>
            <a:r>
              <a:rPr lang="en-US" dirty="0" smtClean="0"/>
              <a:t>Other Providers: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0" y="4419600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Use cases vary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2027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In-App Payments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143000"/>
            <a:ext cx="6248400" cy="2667000"/>
          </a:xfrm>
        </p:spPr>
        <p:txBody>
          <a:bodyPr wrap="square"/>
          <a:lstStyle/>
          <a:p>
            <a:pPr algn="ctr"/>
            <a:r>
              <a:rPr lang="en-US" dirty="0" smtClean="0"/>
              <a:t>Supported through Android Market in-app billing service for requesting and validating the form of payment and processing the financial transactions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sz="1400" dirty="0"/>
              <a:t>http://</a:t>
            </a:r>
            <a:r>
              <a:rPr lang="en-US" sz="1400" dirty="0" err="1"/>
              <a:t>developer.android.com</a:t>
            </a:r>
            <a:r>
              <a:rPr lang="en-US" sz="1400" dirty="0"/>
              <a:t>/guide/market/billing/</a:t>
            </a:r>
            <a:r>
              <a:rPr lang="en-US" sz="1400" dirty="0" err="1"/>
              <a:t>index.html</a:t>
            </a:r>
            <a:endParaRPr lang="en-US" sz="1400" dirty="0"/>
          </a:p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66C2F-C08D-9F40-8B8F-31D773529D0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055962"/>
            <a:ext cx="2743200" cy="20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7660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In-App Payments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Supported through a library that includes both </a:t>
            </a:r>
            <a:r>
              <a:rPr lang="en-US" i="1" dirty="0" smtClean="0"/>
              <a:t>Activities</a:t>
            </a:r>
            <a:r>
              <a:rPr lang="en-US" dirty="0" smtClean="0"/>
              <a:t> and </a:t>
            </a:r>
            <a:r>
              <a:rPr lang="en-US" i="1" dirty="0" smtClean="0"/>
              <a:t>Views</a:t>
            </a:r>
            <a:r>
              <a:rPr lang="en-US" dirty="0" smtClean="0"/>
              <a:t> required for “inline” checkout experience.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Over 190 countries and 25 different currencies – global ready from get go!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Simple, Chained, Parallel and Preapproval payments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Refunds, Transaction details, Instant Payment notifications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5715000" y="3398113"/>
            <a:ext cx="1524000" cy="1752599"/>
            <a:chOff x="7192471" y="1726539"/>
            <a:chExt cx="1683952" cy="1840691"/>
          </a:xfrm>
        </p:grpSpPr>
        <p:sp>
          <p:nvSpPr>
            <p:cNvPr id="50" name="Rectangle 49"/>
            <p:cNvSpPr/>
            <p:nvPr/>
          </p:nvSpPr>
          <p:spPr>
            <a:xfrm>
              <a:off x="7192471" y="1726539"/>
              <a:ext cx="1683952" cy="18406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06638" y="1755908"/>
              <a:ext cx="1536025" cy="323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PayPal Server</a:t>
              </a:r>
              <a:endParaRPr lang="en-US" sz="1400" b="1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49555" y="2655828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Fraud/Risk</a:t>
              </a:r>
              <a:endParaRPr lang="en-US" sz="1000" dirty="0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7244974" y="3093608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Transaction data</a:t>
              </a:r>
              <a:endParaRPr lang="en-US" sz="1000" dirty="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249555" y="2213489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User Wallet</a:t>
              </a:r>
              <a:endParaRPr lang="en-US" sz="10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715000" y="807313"/>
            <a:ext cx="1524000" cy="1524000"/>
            <a:chOff x="7177504" y="692954"/>
            <a:chExt cx="1683952" cy="1840691"/>
          </a:xfrm>
        </p:grpSpPr>
        <p:sp>
          <p:nvSpPr>
            <p:cNvPr id="59" name="Rectangle 58"/>
            <p:cNvSpPr/>
            <p:nvPr/>
          </p:nvSpPr>
          <p:spPr>
            <a:xfrm>
              <a:off x="7177504" y="692954"/>
              <a:ext cx="1683952" cy="184069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291671" y="722322"/>
              <a:ext cx="1323476" cy="631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Your Server</a:t>
              </a:r>
            </a:p>
            <a:p>
              <a:r>
                <a:rPr lang="en-US" sz="1400" b="1" dirty="0" smtClean="0"/>
                <a:t>(Optional)</a:t>
              </a:r>
              <a:endParaRPr lang="en-US" sz="1400" b="1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7234588" y="1622243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Item delivery</a:t>
              </a:r>
              <a:endParaRPr lang="en-US" sz="10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230007" y="2060023"/>
              <a:ext cx="1569088" cy="34209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Purchase data</a:t>
              </a:r>
              <a:endParaRPr lang="en-US" sz="10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52400" y="731113"/>
            <a:ext cx="5277720" cy="4450487"/>
            <a:chOff x="742080" y="654913"/>
            <a:chExt cx="5979455" cy="5579152"/>
          </a:xfrm>
        </p:grpSpPr>
        <p:sp>
          <p:nvSpPr>
            <p:cNvPr id="39" name="Rectangle 38"/>
            <p:cNvSpPr/>
            <p:nvPr/>
          </p:nvSpPr>
          <p:spPr>
            <a:xfrm>
              <a:off x="742080" y="654913"/>
              <a:ext cx="5979455" cy="557915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967455" y="1048224"/>
              <a:ext cx="3713348" cy="4900457"/>
              <a:chOff x="2251837" y="1985214"/>
              <a:chExt cx="2800018" cy="397297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2251837" y="1985214"/>
                <a:ext cx="2800018" cy="3972977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00" dirty="0" smtClean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426032" y="2066357"/>
                <a:ext cx="1086715" cy="3128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Your Activity</a:t>
                </a: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703519" y="2295843"/>
              <a:ext cx="2903850" cy="3795534"/>
              <a:chOff x="5651227" y="2297296"/>
              <a:chExt cx="2854155" cy="3923953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5651227" y="2297296"/>
                <a:ext cx="2854155" cy="392395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809839" y="2435730"/>
                <a:ext cx="2598220" cy="398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PayPal Checkout Activity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198470" y="1547477"/>
              <a:ext cx="1859115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onCreate</a:t>
              </a:r>
              <a:r>
                <a:rPr lang="en-US" sz="1000" dirty="0" smtClean="0"/>
                <a:t>(){</a:t>
              </a:r>
            </a:p>
            <a:p>
              <a:r>
                <a:rPr lang="en-US" sz="1000" dirty="0" smtClean="0"/>
                <a:t>      …</a:t>
              </a:r>
            </a:p>
            <a:p>
              <a:r>
                <a:rPr lang="en-US" sz="1000" dirty="0" smtClean="0"/>
                <a:t>      </a:t>
              </a:r>
              <a:r>
                <a:rPr lang="en-US" sz="1000" dirty="0" err="1" smtClean="0"/>
                <a:t>getCheckoutButton</a:t>
              </a:r>
              <a:r>
                <a:rPr lang="en-US" sz="1000" dirty="0" smtClean="0"/>
                <a:t>(…);</a:t>
              </a:r>
            </a:p>
            <a:p>
              <a:r>
                <a:rPr lang="en-US" sz="1000" dirty="0" smtClean="0"/>
                <a:t>}</a:t>
              </a:r>
              <a:endParaRPr lang="en-US" sz="1000" dirty="0"/>
            </a:p>
            <a:p>
              <a:r>
                <a:rPr lang="en-US" sz="1000" dirty="0" err="1" smtClean="0"/>
                <a:t>onClickListener</a:t>
              </a:r>
              <a:r>
                <a:rPr lang="en-US" sz="1000" dirty="0" smtClean="0"/>
                <a:t>() {</a:t>
              </a:r>
            </a:p>
            <a:p>
              <a:r>
                <a:rPr lang="en-US" sz="1000" dirty="0" smtClean="0"/>
                <a:t>      …</a:t>
              </a:r>
            </a:p>
            <a:p>
              <a:r>
                <a:rPr lang="en-US" sz="1000" dirty="0" smtClean="0"/>
                <a:t>      </a:t>
              </a:r>
              <a:r>
                <a:rPr lang="en-US" sz="1000" dirty="0" err="1" smtClean="0"/>
                <a:t>startActivityForResult</a:t>
              </a:r>
              <a:r>
                <a:rPr lang="en-US" sz="1000" dirty="0" smtClean="0"/>
                <a:t>(…);</a:t>
              </a:r>
              <a:endParaRPr lang="en-US" sz="1000" dirty="0"/>
            </a:p>
            <a:p>
              <a:r>
                <a:rPr lang="en-US" sz="1000" dirty="0" smtClean="0"/>
                <a:t>}</a:t>
              </a:r>
              <a:endParaRPr lang="en-US" sz="1000" dirty="0"/>
            </a:p>
            <a:p>
              <a:r>
                <a:rPr lang="en-US" sz="1000" dirty="0" err="1" smtClean="0"/>
                <a:t>onPaymentSucceeded</a:t>
              </a:r>
              <a:r>
                <a:rPr lang="en-US" sz="1000" dirty="0" smtClean="0"/>
                <a:t>() {</a:t>
              </a:r>
            </a:p>
            <a:p>
              <a:r>
                <a:rPr lang="en-US" sz="1000" dirty="0" smtClean="0"/>
                <a:t>      …</a:t>
              </a:r>
            </a:p>
            <a:p>
              <a:r>
                <a:rPr lang="en-US" sz="1000" dirty="0"/>
                <a:t>}</a:t>
              </a:r>
            </a:p>
            <a:p>
              <a:r>
                <a:rPr lang="en-US" sz="1000" dirty="0" err="1" smtClean="0"/>
                <a:t>onPaymentFailed</a:t>
              </a:r>
              <a:r>
                <a:rPr lang="en-US" sz="1000" dirty="0" smtClean="0"/>
                <a:t>(){</a:t>
              </a:r>
            </a:p>
            <a:p>
              <a:r>
                <a:rPr lang="en-US" sz="1000" dirty="0" smtClean="0"/>
                <a:t>      …</a:t>
              </a:r>
            </a:p>
            <a:p>
              <a:r>
                <a:rPr lang="en-US" sz="1000" dirty="0" smtClean="0"/>
                <a:t>}</a:t>
              </a:r>
            </a:p>
            <a:p>
              <a:r>
                <a:rPr lang="en-US" sz="1000" dirty="0" err="1" smtClean="0"/>
                <a:t>onPaymentCanceled</a:t>
              </a:r>
              <a:r>
                <a:rPr lang="en-US" sz="1000" dirty="0" smtClean="0"/>
                <a:t>() {</a:t>
              </a:r>
            </a:p>
            <a:p>
              <a:r>
                <a:rPr lang="en-US" sz="1000" dirty="0"/>
                <a:t> </a:t>
              </a:r>
              <a:r>
                <a:rPr lang="en-US" sz="1000" dirty="0" smtClean="0"/>
                <a:t>     …</a:t>
              </a:r>
            </a:p>
            <a:p>
              <a:r>
                <a:rPr lang="en-US" sz="1000" dirty="0" smtClean="0"/>
                <a:t>}</a:t>
              </a:r>
            </a:p>
            <a:p>
              <a:r>
                <a:rPr lang="en-US" sz="1000" dirty="0" err="1" smtClean="0"/>
                <a:t>onActivityResult</a:t>
              </a:r>
              <a:r>
                <a:rPr lang="en-US" sz="1000" dirty="0" smtClean="0"/>
                <a:t>(){</a:t>
              </a:r>
            </a:p>
            <a:p>
              <a:r>
                <a:rPr lang="en-US" sz="1000" dirty="0" smtClean="0"/>
                <a:t>      …</a:t>
              </a:r>
            </a:p>
            <a:p>
              <a:r>
                <a:rPr lang="en-US" sz="1000" dirty="0"/>
                <a:t>}</a:t>
              </a:r>
            </a:p>
          </p:txBody>
        </p:sp>
        <p:sp>
          <p:nvSpPr>
            <p:cNvPr id="47" name="Right Arrow 46"/>
            <p:cNvSpPr/>
            <p:nvPr/>
          </p:nvSpPr>
          <p:spPr>
            <a:xfrm>
              <a:off x="3439258" y="2738180"/>
              <a:ext cx="613644" cy="5136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48" name="Right Arrow 47"/>
            <p:cNvSpPr/>
            <p:nvPr/>
          </p:nvSpPr>
          <p:spPr>
            <a:xfrm rot="10800000">
              <a:off x="3353632" y="5130800"/>
              <a:ext cx="613644" cy="51368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53390" y="705269"/>
              <a:ext cx="1813837" cy="385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Your Application</a:t>
              </a:r>
              <a:endParaRPr lang="en-US" sz="1400" b="1" dirty="0"/>
            </a:p>
          </p:txBody>
        </p:sp>
        <p:pic>
          <p:nvPicPr>
            <p:cNvPr id="63" name="Picture 62" descr="Screen shot 2011-02-15 at 10.42.59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2902" y="2810502"/>
              <a:ext cx="2238496" cy="2931708"/>
            </a:xfrm>
            <a:prstGeom prst="rect">
              <a:avLst/>
            </a:prstGeom>
          </p:spPr>
        </p:pic>
      </p:grpSp>
      <p:cxnSp>
        <p:nvCxnSpPr>
          <p:cNvPr id="64" name="Straight Arrow Connector 63"/>
          <p:cNvCxnSpPr>
            <a:stCxn id="50" idx="0"/>
            <a:endCxn id="59" idx="2"/>
          </p:cNvCxnSpPr>
          <p:nvPr/>
        </p:nvCxnSpPr>
        <p:spPr>
          <a:xfrm flipV="1">
            <a:off x="6477000" y="2331313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638800" y="2559913"/>
            <a:ext cx="11113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Instant Payment </a:t>
            </a:r>
          </a:p>
          <a:p>
            <a:r>
              <a:rPr lang="en-US" sz="1000" dirty="0" smtClean="0"/>
              <a:t>Notifications </a:t>
            </a:r>
          </a:p>
          <a:p>
            <a:r>
              <a:rPr lang="en-US" sz="1000" dirty="0" smtClean="0"/>
              <a:t>(Optional)</a:t>
            </a:r>
            <a:endParaRPr lang="en-US" sz="1000" dirty="0"/>
          </a:p>
        </p:txBody>
      </p:sp>
      <p:cxnSp>
        <p:nvCxnSpPr>
          <p:cNvPr id="66" name="Straight Arrow Connector 65"/>
          <p:cNvCxnSpPr>
            <a:endCxn id="59" idx="1"/>
          </p:cNvCxnSpPr>
          <p:nvPr/>
        </p:nvCxnSpPr>
        <p:spPr>
          <a:xfrm>
            <a:off x="4953000" y="1569313"/>
            <a:ext cx="762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047140" y="4685413"/>
            <a:ext cx="667860" cy="71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047140" y="3808863"/>
            <a:ext cx="667860" cy="71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itle 71"/>
          <p:cNvSpPr>
            <a:spLocks noGrp="1"/>
          </p:cNvSpPr>
          <p:nvPr>
            <p:ph type="title"/>
          </p:nvPr>
        </p:nvSpPr>
        <p:spPr>
          <a:xfrm>
            <a:off x="457200" y="76200"/>
            <a:ext cx="6216650" cy="685800"/>
          </a:xfrm>
        </p:spPr>
        <p:txBody>
          <a:bodyPr/>
          <a:lstStyle/>
          <a:p>
            <a:r>
              <a:rPr lang="en-US" dirty="0" smtClean="0"/>
              <a:t>PayPal In-App – Component Diagram</a:t>
            </a:r>
            <a:endParaRPr lang="en-US" dirty="0"/>
          </a:p>
        </p:txBody>
      </p:sp>
      <p:sp>
        <p:nvSpPr>
          <p:cNvPr id="3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553200" y="5064125"/>
            <a:ext cx="609600" cy="365125"/>
          </a:xfrm>
        </p:spPr>
        <p:txBody>
          <a:bodyPr/>
          <a:lstStyle/>
          <a:p>
            <a:fld id="{092B19A8-479A-784E-A5B4-68C991A9A5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2590800"/>
            <a:ext cx="6218238" cy="1089025"/>
          </a:xfrm>
        </p:spPr>
        <p:txBody>
          <a:bodyPr/>
          <a:lstStyle/>
          <a:p>
            <a:pPr algn="ctr"/>
            <a:r>
              <a:rPr lang="en-US" dirty="0" smtClean="0"/>
              <a:t>Let’s build an </a:t>
            </a:r>
            <a:r>
              <a:rPr lang="en-US" dirty="0"/>
              <a:t>app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paypalx</a:t>
            </a:r>
            <a:r>
              <a:rPr lang="en-US" sz="1600" dirty="0"/>
              <a:t>/tech-</a:t>
            </a:r>
            <a:r>
              <a:rPr lang="en-US" sz="1600" dirty="0" smtClean="0"/>
              <a:t>talks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cap="none" dirty="0" smtClean="0"/>
              <a:t>Look for </a:t>
            </a:r>
            <a:r>
              <a:rPr lang="en-US" sz="1600" dirty="0" smtClean="0"/>
              <a:t>“</a:t>
            </a:r>
            <a:r>
              <a:rPr lang="en-US" sz="1600" cap="none" dirty="0" smtClean="0"/>
              <a:t>MPLforAndroid-Webinar-March2011</a:t>
            </a:r>
            <a:r>
              <a:rPr lang="en-US" sz="160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6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Steps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Download the library from </a:t>
            </a:r>
            <a:r>
              <a:rPr lang="en-US" dirty="0" err="1" smtClean="0"/>
              <a:t>x.com</a:t>
            </a:r>
            <a:r>
              <a:rPr lang="en-US" dirty="0" smtClean="0"/>
              <a:t>/mobile and import into your application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Update your </a:t>
            </a:r>
            <a:r>
              <a:rPr lang="en-US" dirty="0" err="1" smtClean="0"/>
              <a:t>AndroidManifest.xml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Initialize the PayPal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Generate and insert the PayPal button w/ </a:t>
            </a:r>
            <a:r>
              <a:rPr lang="en-US" dirty="0" err="1" smtClean="0"/>
              <a:t>onClickListener</a:t>
            </a:r>
            <a:r>
              <a:rPr lang="en-US" dirty="0" smtClean="0"/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Start Payment Activity using Checkout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Handle </a:t>
            </a:r>
            <a:r>
              <a:rPr lang="en-US" dirty="0" err="1" smtClean="0"/>
              <a:t>ActivityResult</a:t>
            </a:r>
            <a:r>
              <a:rPr lang="en-US" dirty="0" smtClean="0"/>
              <a:t> from PayPal Activity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524000"/>
            <a:ext cx="6218238" cy="1089025"/>
          </a:xfrm>
        </p:spPr>
        <p:txBody>
          <a:bodyPr/>
          <a:lstStyle/>
          <a:p>
            <a:r>
              <a:rPr lang="en-US" dirty="0" smtClean="0"/>
              <a:t>Advanced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 txBox="1">
            <a:spLocks/>
          </p:cNvSpPr>
          <p:nvPr/>
        </p:nvSpPr>
        <p:spPr bwMode="auto">
          <a:xfrm>
            <a:off x="457200" y="1066800"/>
            <a:ext cx="6248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None/>
              <a:defRPr sz="2000">
                <a:solidFill>
                  <a:srgbClr val="003366"/>
                </a:solidFill>
                <a:latin typeface="+mn-lt"/>
                <a:ea typeface="+mn-ea"/>
                <a:cs typeface="ＭＳ Ｐゴシック" charset="0"/>
              </a:defRPr>
            </a:lvl1pPr>
            <a:lvl2pPr marL="4572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Times" charset="0"/>
              <a:buNone/>
              <a:defRPr sz="1800">
                <a:solidFill>
                  <a:srgbClr val="003366"/>
                </a:solidFill>
                <a:latin typeface="+mn-lt"/>
                <a:ea typeface="+mn-ea"/>
              </a:defRPr>
            </a:lvl2pPr>
            <a:lvl3pPr marL="9144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0BB52"/>
              </a:buClr>
              <a:buFont typeface="Times" charset="0"/>
              <a:buNone/>
              <a:defRPr sz="1600">
                <a:solidFill>
                  <a:srgbClr val="003366"/>
                </a:solidFill>
                <a:latin typeface="+mn-lt"/>
                <a:ea typeface="+mn-ea"/>
              </a:defRPr>
            </a:lvl3pPr>
            <a:lvl4pPr marL="13716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rgbClr val="003366"/>
                </a:solidFill>
                <a:latin typeface="+mn-lt"/>
                <a:ea typeface="+mn-ea"/>
              </a:defRPr>
            </a:lvl4pPr>
            <a:lvl5pPr marL="1828800" indent="0" algn="l" defTabSz="7318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2860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6pPr>
            <a:lvl7pPr marL="27432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7pPr>
            <a:lvl8pPr marL="32004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8pPr>
            <a:lvl9pPr marL="3657600" indent="0" algn="l" defTabSz="731838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Arial" charset="0"/>
                <a:ea typeface="+mn-ea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 err="1" smtClean="0"/>
              <a:t>ResultDelegate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Chained, Parallel and Preapproved Payments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Dynamic Amount Calculation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5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ResultDelegate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Implement</a:t>
            </a:r>
            <a:r>
              <a:rPr lang="en-US" i="1" dirty="0" smtClean="0"/>
              <a:t> </a:t>
            </a:r>
            <a:r>
              <a:rPr lang="en-US" i="1" dirty="0" err="1" smtClean="0"/>
              <a:t>PayPalResultDelegate</a:t>
            </a:r>
            <a:r>
              <a:rPr lang="en-US" dirty="0" smtClean="0"/>
              <a:t>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Provides a way to be notified immediately when a payment has completed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Get’s called before the PayPal MPL </a:t>
            </a:r>
            <a:r>
              <a:rPr lang="en-US" dirty="0"/>
              <a:t>A</a:t>
            </a:r>
            <a:r>
              <a:rPr lang="en-US" dirty="0" smtClean="0"/>
              <a:t>ctivity is returned (</a:t>
            </a:r>
            <a:r>
              <a:rPr lang="en-US" dirty="0" err="1"/>
              <a:t>o</a:t>
            </a:r>
            <a:r>
              <a:rPr lang="en-US" dirty="0" err="1" smtClean="0"/>
              <a:t>nActivityResult</a:t>
            </a:r>
            <a:r>
              <a:rPr lang="en-US" dirty="0" smtClean="0"/>
              <a:t>())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ResultDelegate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66800"/>
            <a:ext cx="6400800" cy="3276600"/>
          </a:xfrm>
        </p:spPr>
        <p:txBody>
          <a:bodyPr wrap="square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Implement</a:t>
            </a:r>
            <a:r>
              <a:rPr lang="en-US" i="1" dirty="0" smtClean="0"/>
              <a:t> </a:t>
            </a:r>
            <a:r>
              <a:rPr lang="en-US" i="1" dirty="0" err="1" smtClean="0"/>
              <a:t>PayPalResultDelegate</a:t>
            </a:r>
            <a:r>
              <a:rPr lang="en-US" dirty="0" smtClean="0"/>
              <a:t> interface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Provides a way to be notified immediately when a payment has completed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Get’s called before the PayPal MPL </a:t>
            </a:r>
            <a:r>
              <a:rPr lang="en-US" dirty="0"/>
              <a:t>A</a:t>
            </a:r>
            <a:r>
              <a:rPr lang="en-US" dirty="0" smtClean="0"/>
              <a:t>ctivity is returned (</a:t>
            </a:r>
            <a:r>
              <a:rPr lang="en-US" dirty="0" err="1"/>
              <a:t>o</a:t>
            </a:r>
            <a:r>
              <a:rPr lang="en-US" dirty="0" err="1" smtClean="0"/>
              <a:t>nActivityResult</a:t>
            </a:r>
            <a:r>
              <a:rPr lang="en-US" dirty="0" smtClean="0"/>
              <a:t>())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endParaRPr lang="en-US" dirty="0"/>
          </a:p>
          <a:p>
            <a:r>
              <a:rPr lang="en-US" sz="1400" b="1" dirty="0"/>
              <a:t>public interface </a:t>
            </a:r>
            <a:r>
              <a:rPr lang="en-US" sz="1400" dirty="0" err="1"/>
              <a:t>PayPalResultDelegate</a:t>
            </a:r>
            <a:r>
              <a:rPr lang="en-US" sz="1400" dirty="0"/>
              <a:t>{ </a:t>
            </a:r>
          </a:p>
          <a:p>
            <a:pPr marL="342900" lvl="1" indent="0">
              <a:buNone/>
            </a:pPr>
            <a:r>
              <a:rPr lang="en-US" sz="1200" b="1" dirty="0"/>
              <a:t>void </a:t>
            </a:r>
            <a:r>
              <a:rPr lang="en-US" sz="1200" dirty="0" err="1"/>
              <a:t>onPaymentSucceeded</a:t>
            </a:r>
            <a:r>
              <a:rPr lang="en-US" sz="1200" dirty="0"/>
              <a:t>(String </a:t>
            </a:r>
            <a:r>
              <a:rPr lang="en-US" sz="1200" dirty="0" err="1"/>
              <a:t>payKey</a:t>
            </a:r>
            <a:r>
              <a:rPr lang="en-US" sz="1200" dirty="0"/>
              <a:t>, String </a:t>
            </a:r>
            <a:r>
              <a:rPr lang="en-US" sz="1200" dirty="0" err="1"/>
              <a:t>paymentStatus</a:t>
            </a:r>
            <a:r>
              <a:rPr lang="en-US" sz="1200" dirty="0"/>
              <a:t>); </a:t>
            </a:r>
          </a:p>
          <a:p>
            <a:pPr marL="342900" lvl="1" indent="0">
              <a:buNone/>
            </a:pPr>
            <a:r>
              <a:rPr lang="en-US" sz="1200" b="1" dirty="0"/>
              <a:t>void </a:t>
            </a:r>
            <a:r>
              <a:rPr lang="en-US" sz="1200" dirty="0" err="1"/>
              <a:t>onPaymentFailed</a:t>
            </a:r>
            <a:r>
              <a:rPr lang="en-US" sz="1200" dirty="0"/>
              <a:t>(String </a:t>
            </a:r>
            <a:r>
              <a:rPr lang="en-US" sz="1200" dirty="0" err="1"/>
              <a:t>paymentStatus</a:t>
            </a:r>
            <a:r>
              <a:rPr lang="en-US" sz="1200" dirty="0"/>
              <a:t>, String </a:t>
            </a:r>
            <a:r>
              <a:rPr lang="en-US" sz="1200" dirty="0" err="1"/>
              <a:t>correlationID</a:t>
            </a:r>
            <a:r>
              <a:rPr lang="en-US" sz="1200" dirty="0"/>
              <a:t>, String </a:t>
            </a:r>
            <a:r>
              <a:rPr lang="en-US" sz="1200" dirty="0" err="1"/>
              <a:t>payKey</a:t>
            </a:r>
            <a:r>
              <a:rPr lang="en-US" sz="1200" dirty="0"/>
              <a:t>, String </a:t>
            </a:r>
            <a:r>
              <a:rPr lang="en-US" sz="1200" dirty="0" err="1"/>
              <a:t>errorID</a:t>
            </a:r>
            <a:r>
              <a:rPr lang="en-US" sz="1200" dirty="0"/>
              <a:t>, String </a:t>
            </a:r>
            <a:r>
              <a:rPr lang="en-US" sz="1200" dirty="0" err="1"/>
              <a:t>errorMessage</a:t>
            </a:r>
            <a:r>
              <a:rPr lang="en-US" sz="1200" dirty="0"/>
              <a:t>); </a:t>
            </a:r>
          </a:p>
          <a:p>
            <a:pPr marL="342900" lvl="1" indent="0">
              <a:buNone/>
            </a:pPr>
            <a:r>
              <a:rPr lang="en-US" sz="1200" b="1" dirty="0"/>
              <a:t>void </a:t>
            </a:r>
            <a:r>
              <a:rPr lang="en-US" sz="1200" dirty="0" err="1"/>
              <a:t>onPaymentCanceled</a:t>
            </a:r>
            <a:r>
              <a:rPr lang="en-US" sz="1200" dirty="0"/>
              <a:t>(String </a:t>
            </a:r>
            <a:r>
              <a:rPr lang="en-US" sz="1200" dirty="0" err="1"/>
              <a:t>paymentStatus</a:t>
            </a:r>
            <a:r>
              <a:rPr lang="en-US" sz="1200" dirty="0"/>
              <a:t>); </a:t>
            </a:r>
          </a:p>
          <a:p>
            <a:r>
              <a:rPr lang="en-US" sz="1400" dirty="0"/>
              <a:t>}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5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6858000" cy="685800"/>
          </a:xfrm>
        </p:spPr>
        <p:txBody>
          <a:bodyPr/>
          <a:lstStyle/>
          <a:p>
            <a:r>
              <a:rPr lang="en-US" dirty="0" smtClean="0"/>
              <a:t>Chained, Parallel and Preapproved Payments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3756025" y="1252537"/>
            <a:ext cx="3297171" cy="1562909"/>
            <a:chOff x="4584700" y="2073275"/>
            <a:chExt cx="3787775" cy="1795463"/>
          </a:xfrm>
        </p:grpSpPr>
        <p:grpSp>
          <p:nvGrpSpPr>
            <p:cNvPr id="6" name="Group 54"/>
            <p:cNvGrpSpPr>
              <a:grpSpLocks/>
            </p:cNvGrpSpPr>
            <p:nvPr/>
          </p:nvGrpSpPr>
          <p:grpSpPr bwMode="auto">
            <a:xfrm>
              <a:off x="4840288" y="2073275"/>
              <a:ext cx="2857500" cy="1795463"/>
              <a:chOff x="4840288" y="2073275"/>
              <a:chExt cx="2857500" cy="1795463"/>
            </a:xfrm>
          </p:grpSpPr>
          <p:sp>
            <p:nvSpPr>
              <p:cNvPr id="11" name="Rectangle 10"/>
              <p:cNvSpPr/>
              <p:nvPr/>
            </p:nvSpPr>
            <p:spPr bwMode="auto">
              <a:xfrm>
                <a:off x="5765708" y="3325677"/>
                <a:ext cx="1033272" cy="27719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>
                    <a:rot lat="0" lon="0" rev="0"/>
                  </a:camera>
                  <a:lightRig rig="contrasting" dir="t">
                    <a:rot lat="0" lon="0" rev="4500000"/>
                  </a:lightRig>
                </a:scene3d>
                <a:sp3d contourW="6350" prstMaterial="metal">
                  <a:bevelT w="127000" h="31750" prst="relaxedInset"/>
                  <a:contourClr>
                    <a:schemeClr val="accent1">
                      <a:shade val="75000"/>
                    </a:schemeClr>
                  </a:contourClr>
                </a:sp3d>
              </a:bodyPr>
              <a:lstStyle/>
              <a:p>
                <a:pPr algn="ctr">
                  <a:defRPr/>
                </a:pPr>
                <a:r>
                  <a:rPr lang="en-US" sz="1200" b="1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latin typeface="Arial Narrow" pitchFamily="34" charset="0"/>
                    <a:ea typeface="ヒラギノ角ゴ Pro W3" pitchFamily="48" charset="-128"/>
                  </a:rPr>
                  <a:t>Primary</a:t>
                </a:r>
                <a:endParaRPr lang="en-US" sz="12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latin typeface="Arial Narrow" pitchFamily="34" charset="0"/>
                  <a:ea typeface="ヒラギノ角ゴ Pro W3" pitchFamily="48" charset="-128"/>
                </a:endParaRPr>
              </a:p>
            </p:txBody>
          </p:sp>
          <p:grpSp>
            <p:nvGrpSpPr>
              <p:cNvPr id="12" name="Group 18"/>
              <p:cNvGrpSpPr/>
              <p:nvPr/>
            </p:nvGrpSpPr>
            <p:grpSpPr bwMode="auto">
              <a:xfrm>
                <a:off x="4840288" y="2472557"/>
                <a:ext cx="535441" cy="852993"/>
                <a:chOff x="728066" y="1930085"/>
                <a:chExt cx="2147481" cy="339354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5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71025" y="1930085"/>
                  <a:ext cx="2004522" cy="3393540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6" name="Picture 25" descr="s.png"/>
                <p:cNvPicPr>
                  <a:picLocks noChangeAspect="1"/>
                </p:cNvPicPr>
                <p:nvPr/>
              </p:nvPicPr>
              <p:blipFill>
                <a:blip r:embed="rId3" cstate="screen"/>
                <a:stretch>
                  <a:fillRect/>
                </a:stretch>
              </p:blipFill>
              <p:spPr>
                <a:xfrm>
                  <a:off x="728066" y="3163104"/>
                  <a:ext cx="1816458" cy="2023705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20"/>
              <p:cNvGrpSpPr/>
              <p:nvPr/>
            </p:nvGrpSpPr>
            <p:grpSpPr bwMode="auto">
              <a:xfrm>
                <a:off x="7159030" y="2073275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3" name="Picture 22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4" name="Picture 23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14" name="Right Arrow 9"/>
              <p:cNvSpPr/>
              <p:nvPr/>
            </p:nvSpPr>
            <p:spPr bwMode="auto">
              <a:xfrm>
                <a:off x="5395913" y="2813050"/>
                <a:ext cx="590550" cy="36036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grpSp>
            <p:nvGrpSpPr>
              <p:cNvPr id="15" name="Group 20"/>
              <p:cNvGrpSpPr/>
              <p:nvPr/>
            </p:nvGrpSpPr>
            <p:grpSpPr bwMode="auto">
              <a:xfrm>
                <a:off x="5999785" y="2507213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1" name="Picture 2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2" name="Picture 21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grpSp>
            <p:nvGrpSpPr>
              <p:cNvPr id="16" name="Group 20"/>
              <p:cNvGrpSpPr/>
              <p:nvPr/>
            </p:nvGrpSpPr>
            <p:grpSpPr bwMode="auto">
              <a:xfrm>
                <a:off x="7159030" y="3016025"/>
                <a:ext cx="538758" cy="852713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19" name="Picture 18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0" name="Picture 19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17" name="Right Arrow 12"/>
              <p:cNvSpPr/>
              <p:nvPr/>
            </p:nvSpPr>
            <p:spPr bwMode="auto">
              <a:xfrm rot="20391548">
                <a:off x="6550025" y="2578100"/>
                <a:ext cx="628650" cy="360363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 bwMode="auto">
              <a:xfrm rot="1208452" flipV="1">
                <a:off x="6577013" y="3054350"/>
                <a:ext cx="630237" cy="36195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</p:grpSp>
        <p:sp>
          <p:nvSpPr>
            <p:cNvPr id="7" name="TextBox 47"/>
            <p:cNvSpPr txBox="1">
              <a:spLocks noChangeArrowheads="1"/>
            </p:cNvSpPr>
            <p:nvPr/>
          </p:nvSpPr>
          <p:spPr bwMode="auto">
            <a:xfrm>
              <a:off x="5797550" y="2263775"/>
              <a:ext cx="92233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10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8" name="TextBox 48"/>
            <p:cNvSpPr txBox="1">
              <a:spLocks noChangeArrowheads="1"/>
            </p:cNvSpPr>
            <p:nvPr/>
          </p:nvSpPr>
          <p:spPr bwMode="auto">
            <a:xfrm>
              <a:off x="7429500" y="2465388"/>
              <a:ext cx="923925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40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49"/>
            <p:cNvSpPr txBox="1">
              <a:spLocks noChangeArrowheads="1"/>
            </p:cNvSpPr>
            <p:nvPr/>
          </p:nvSpPr>
          <p:spPr bwMode="auto">
            <a:xfrm>
              <a:off x="7450138" y="3400425"/>
              <a:ext cx="922337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50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10" name="TextBox 50"/>
            <p:cNvSpPr txBox="1">
              <a:spLocks noChangeArrowheads="1"/>
            </p:cNvSpPr>
            <p:nvPr/>
          </p:nvSpPr>
          <p:spPr bwMode="auto">
            <a:xfrm>
              <a:off x="4584700" y="2236788"/>
              <a:ext cx="922338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3CC"/>
                  </a:solidFill>
                </a:rPr>
                <a:t>$</a:t>
              </a:r>
              <a:r>
                <a:rPr lang="en-US" sz="1600" b="1" dirty="0" smtClean="0">
                  <a:solidFill>
                    <a:srgbClr val="0033CC"/>
                  </a:solidFill>
                </a:rPr>
                <a:t>100</a:t>
              </a:r>
              <a:endParaRPr lang="en-US" sz="1600" b="1" dirty="0">
                <a:solidFill>
                  <a:srgbClr val="0033CC"/>
                </a:solidFill>
              </a:endParaRPr>
            </a:p>
          </p:txBody>
        </p:sp>
      </p:grpSp>
      <p:grpSp>
        <p:nvGrpSpPr>
          <p:cNvPr id="27" name="Group 66"/>
          <p:cNvGrpSpPr>
            <a:grpSpLocks/>
          </p:cNvGrpSpPr>
          <p:nvPr/>
        </p:nvGrpSpPr>
        <p:grpSpPr bwMode="auto">
          <a:xfrm>
            <a:off x="307975" y="992188"/>
            <a:ext cx="3048431" cy="1988528"/>
            <a:chOff x="525463" y="1828800"/>
            <a:chExt cx="3502025" cy="2284413"/>
          </a:xfrm>
        </p:grpSpPr>
        <p:grpSp>
          <p:nvGrpSpPr>
            <p:cNvPr id="28" name="Group 56"/>
            <p:cNvGrpSpPr>
              <a:grpSpLocks/>
            </p:cNvGrpSpPr>
            <p:nvPr/>
          </p:nvGrpSpPr>
          <p:grpSpPr bwMode="auto">
            <a:xfrm>
              <a:off x="730249" y="1828801"/>
              <a:ext cx="2622549" cy="2284414"/>
              <a:chOff x="895907" y="1712439"/>
              <a:chExt cx="2621545" cy="2284649"/>
            </a:xfrm>
          </p:grpSpPr>
          <p:grpSp>
            <p:nvGrpSpPr>
              <p:cNvPr id="33" name="Group 18"/>
              <p:cNvGrpSpPr/>
              <p:nvPr/>
            </p:nvGrpSpPr>
            <p:grpSpPr>
              <a:xfrm>
                <a:off x="895907" y="2394075"/>
                <a:ext cx="535617" cy="852396"/>
                <a:chOff x="728066" y="1930085"/>
                <a:chExt cx="2147481" cy="339354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6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71025" y="1930085"/>
                  <a:ext cx="2004522" cy="3393540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7" name="Picture 46" descr="s.png"/>
                <p:cNvPicPr>
                  <a:picLocks noChangeAspect="1"/>
                </p:cNvPicPr>
                <p:nvPr/>
              </p:nvPicPr>
              <p:blipFill>
                <a:blip r:embed="rId3" cstate="screen"/>
                <a:stretch>
                  <a:fillRect/>
                </a:stretch>
              </p:blipFill>
              <p:spPr>
                <a:xfrm>
                  <a:off x="728066" y="3163104"/>
                  <a:ext cx="1816458" cy="2023705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24"/>
              <p:cNvGrpSpPr/>
              <p:nvPr/>
            </p:nvGrpSpPr>
            <p:grpSpPr>
              <a:xfrm>
                <a:off x="2488050" y="1712439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4" name="Picture 4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5" name="Picture 44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35" name="Right Arrow 34"/>
              <p:cNvSpPr/>
              <p:nvPr/>
            </p:nvSpPr>
            <p:spPr bwMode="auto">
              <a:xfrm>
                <a:off x="1613183" y="2684088"/>
                <a:ext cx="1329816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grpSp>
            <p:nvGrpSpPr>
              <p:cNvPr id="36" name="Group 20"/>
              <p:cNvGrpSpPr/>
              <p:nvPr/>
            </p:nvGrpSpPr>
            <p:grpSpPr>
              <a:xfrm>
                <a:off x="2978517" y="2445332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2" name="Picture 2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3" name="Picture 42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20"/>
              <p:cNvGrpSpPr/>
              <p:nvPr/>
            </p:nvGrpSpPr>
            <p:grpSpPr>
              <a:xfrm>
                <a:off x="2488050" y="3144972"/>
                <a:ext cx="538935" cy="852116"/>
                <a:chOff x="4981308" y="1933493"/>
                <a:chExt cx="2160784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40" name="Picture 3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138229" y="1933493"/>
                  <a:ext cx="2003863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41" name="Picture 40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981308" y="3075359"/>
                  <a:ext cx="1804267" cy="2102946"/>
                </a:xfrm>
                <a:prstGeom prst="rect">
                  <a:avLst/>
                </a:prstGeom>
              </p:spPr>
            </p:pic>
          </p:grpSp>
          <p:sp>
            <p:nvSpPr>
              <p:cNvPr id="38" name="Right Arrow 37"/>
              <p:cNvSpPr/>
              <p:nvPr/>
            </p:nvSpPr>
            <p:spPr bwMode="auto">
              <a:xfrm rot="740181" flipV="1">
                <a:off x="1483058" y="3122283"/>
                <a:ext cx="1012437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 bwMode="auto">
              <a:xfrm rot="20859819">
                <a:off x="1483058" y="2252244"/>
                <a:ext cx="1012437" cy="36040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r"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</p:grpSp>
        <p:sp>
          <p:nvSpPr>
            <p:cNvPr id="29" name="TextBox 68"/>
            <p:cNvSpPr txBox="1">
              <a:spLocks noChangeArrowheads="1"/>
            </p:cNvSpPr>
            <p:nvPr/>
          </p:nvSpPr>
          <p:spPr bwMode="auto">
            <a:xfrm>
              <a:off x="2593975" y="2085975"/>
              <a:ext cx="923925" cy="33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10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30" name="TextBox 69"/>
            <p:cNvSpPr txBox="1">
              <a:spLocks noChangeArrowheads="1"/>
            </p:cNvSpPr>
            <p:nvPr/>
          </p:nvSpPr>
          <p:spPr bwMode="auto">
            <a:xfrm>
              <a:off x="3105150" y="2987675"/>
              <a:ext cx="92233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40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31" name="TextBox 70"/>
            <p:cNvSpPr txBox="1">
              <a:spLocks noChangeArrowheads="1"/>
            </p:cNvSpPr>
            <p:nvPr/>
          </p:nvSpPr>
          <p:spPr bwMode="auto">
            <a:xfrm>
              <a:off x="2633663" y="3687763"/>
              <a:ext cx="922337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8000"/>
                  </a:solidFill>
                </a:rPr>
                <a:t>$</a:t>
              </a:r>
              <a:r>
                <a:rPr lang="en-US" sz="1600" b="1" dirty="0" smtClean="0">
                  <a:solidFill>
                    <a:srgbClr val="008000"/>
                  </a:solidFill>
                </a:rPr>
                <a:t>50</a:t>
              </a:r>
              <a:endParaRPr lang="en-US" sz="1600" b="1" dirty="0">
                <a:solidFill>
                  <a:srgbClr val="008000"/>
                </a:solidFill>
              </a:endParaRPr>
            </a:p>
          </p:txBody>
        </p:sp>
        <p:sp>
          <p:nvSpPr>
            <p:cNvPr id="32" name="TextBox 71"/>
            <p:cNvSpPr txBox="1">
              <a:spLocks noChangeArrowheads="1"/>
            </p:cNvSpPr>
            <p:nvPr/>
          </p:nvSpPr>
          <p:spPr bwMode="auto">
            <a:xfrm>
              <a:off x="525463" y="2198688"/>
              <a:ext cx="922337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33CC"/>
                  </a:solidFill>
                </a:rPr>
                <a:t>$</a:t>
              </a:r>
              <a:r>
                <a:rPr lang="en-US" sz="1600" b="1" dirty="0" smtClean="0">
                  <a:solidFill>
                    <a:srgbClr val="0033CC"/>
                  </a:solidFill>
                </a:rPr>
                <a:t>100</a:t>
              </a:r>
              <a:endParaRPr lang="en-US" sz="1600" b="1" dirty="0">
                <a:solidFill>
                  <a:srgbClr val="0033CC"/>
                </a:solidFill>
              </a:endParaRPr>
            </a:p>
          </p:txBody>
        </p:sp>
      </p:grpSp>
      <p:grpSp>
        <p:nvGrpSpPr>
          <p:cNvPr id="48" name="Group 21"/>
          <p:cNvGrpSpPr>
            <a:grpSpLocks/>
          </p:cNvGrpSpPr>
          <p:nvPr/>
        </p:nvGrpSpPr>
        <p:grpSpPr bwMode="auto">
          <a:xfrm>
            <a:off x="2552700" y="2895600"/>
            <a:ext cx="2023075" cy="2133600"/>
            <a:chOff x="6362704" y="4283202"/>
            <a:chExt cx="2324760" cy="2450560"/>
          </a:xfrm>
        </p:grpSpPr>
        <p:sp>
          <p:nvSpPr>
            <p:cNvPr id="49" name="Rounded Rectangle 17"/>
            <p:cNvSpPr>
              <a:spLocks noChangeArrowheads="1"/>
            </p:cNvSpPr>
            <p:nvPr/>
          </p:nvSpPr>
          <p:spPr bwMode="auto">
            <a:xfrm rot="-2938523">
              <a:off x="5980787" y="4975442"/>
              <a:ext cx="2349010" cy="1167629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50" name="Rectangle 20"/>
            <p:cNvSpPr>
              <a:spLocks noChangeArrowheads="1"/>
            </p:cNvSpPr>
            <p:nvPr/>
          </p:nvSpPr>
          <p:spPr bwMode="auto">
            <a:xfrm>
              <a:off x="7137400" y="5702300"/>
              <a:ext cx="774700" cy="6096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51" name="Group 18"/>
            <p:cNvGrpSpPr/>
            <p:nvPr/>
          </p:nvGrpSpPr>
          <p:grpSpPr>
            <a:xfrm>
              <a:off x="6362704" y="5477849"/>
              <a:ext cx="583937" cy="922760"/>
              <a:chOff x="728065" y="1930085"/>
              <a:chExt cx="2147482" cy="339354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71026" y="1930085"/>
                <a:ext cx="2004521" cy="339354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60" name="Picture 59" descr="s.png"/>
              <p:cNvPicPr>
                <a:picLocks noChangeAspect="1"/>
              </p:cNvPicPr>
              <p:nvPr/>
            </p:nvPicPr>
            <p:blipFill>
              <a:blip r:embed="rId6" cstate="screen"/>
              <a:stretch>
                <a:fillRect/>
              </a:stretch>
            </p:blipFill>
            <p:spPr>
              <a:xfrm>
                <a:off x="728065" y="3163102"/>
                <a:ext cx="1816457" cy="2023704"/>
              </a:xfrm>
              <a:prstGeom prst="rect">
                <a:avLst/>
              </a:prstGeom>
            </p:spPr>
          </p:pic>
        </p:grpSp>
        <p:grpSp>
          <p:nvGrpSpPr>
            <p:cNvPr id="52" name="Group 20"/>
            <p:cNvGrpSpPr/>
            <p:nvPr/>
          </p:nvGrpSpPr>
          <p:grpSpPr>
            <a:xfrm>
              <a:off x="8099911" y="5478001"/>
              <a:ext cx="587553" cy="922456"/>
              <a:chOff x="4607660" y="1933493"/>
              <a:chExt cx="2160784" cy="339242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764579" y="1933493"/>
                <a:ext cx="2003865" cy="3392424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58" name="Picture 57" descr="r.png"/>
              <p:cNvPicPr>
                <a:picLocks noChangeAspect="1"/>
              </p:cNvPicPr>
              <p:nvPr/>
            </p:nvPicPr>
            <p:blipFill>
              <a:blip r:embed="rId7" cstate="screen"/>
              <a:stretch>
                <a:fillRect/>
              </a:stretch>
            </p:blipFill>
            <p:spPr>
              <a:xfrm>
                <a:off x="4607660" y="3075358"/>
                <a:ext cx="1804267" cy="2102947"/>
              </a:xfrm>
              <a:prstGeom prst="rect">
                <a:avLst/>
              </a:prstGeom>
            </p:spPr>
          </p:pic>
        </p:grpSp>
        <p:grpSp>
          <p:nvGrpSpPr>
            <p:cNvPr id="53" name="Group 16"/>
            <p:cNvGrpSpPr>
              <a:grpSpLocks/>
            </p:cNvGrpSpPr>
            <p:nvPr/>
          </p:nvGrpSpPr>
          <p:grpSpPr bwMode="auto">
            <a:xfrm>
              <a:off x="7102691" y="5727179"/>
              <a:ext cx="884489" cy="552620"/>
              <a:chOff x="7454394" y="5337936"/>
              <a:chExt cx="736698" cy="460281"/>
            </a:xfrm>
          </p:grpSpPr>
          <p:sp>
            <p:nvSpPr>
              <p:cNvPr id="55" name="Right Arrow 54"/>
              <p:cNvSpPr/>
              <p:nvPr/>
            </p:nvSpPr>
            <p:spPr bwMode="auto">
              <a:xfrm>
                <a:off x="7454392" y="5465109"/>
                <a:ext cx="736697" cy="179787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pic>
            <p:nvPicPr>
              <p:cNvPr id="56" name="Picture 2" descr="http://tbn0.google.com/images?q=tbn:CwxmPXfCEp0LbM:http://samueljscott.files.wordpress.com/2007/04/dollar.jpg">
                <a:hlinkClick r:id="rId8"/>
              </p:cNvPr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-4386239">
                <a:off x="7553834" y="5471566"/>
                <a:ext cx="460281" cy="193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4" name="TextBox 18"/>
            <p:cNvSpPr txBox="1">
              <a:spLocks noChangeArrowheads="1"/>
            </p:cNvSpPr>
            <p:nvPr/>
          </p:nvSpPr>
          <p:spPr bwMode="auto">
            <a:xfrm rot="18686306">
              <a:off x="5973871" y="4877843"/>
              <a:ext cx="1435502" cy="2462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/>
              <a:r>
                <a:rPr lang="en-US" sz="1600" b="1" dirty="0"/>
                <a:t>Pre Approval</a:t>
              </a:r>
            </a:p>
          </p:txBody>
        </p:sp>
      </p:grpSp>
      <p:pic>
        <p:nvPicPr>
          <p:cNvPr id="61" name="Picture 3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84538" y="3240059"/>
            <a:ext cx="473986" cy="802873"/>
          </a:xfrm>
          <a:prstGeom prst="rect">
            <a:avLst/>
          </a:prstGeom>
          <a:noFill/>
          <a:ln w="22225" algn="ctr">
            <a:noFill/>
            <a:miter lim="800000"/>
            <a:headEnd/>
            <a:tailEnd/>
          </a:ln>
        </p:spPr>
      </p:pic>
      <p:sp>
        <p:nvSpPr>
          <p:cNvPr id="62" name="TextBox 34"/>
          <p:cNvSpPr txBox="1">
            <a:spLocks noChangeArrowheads="1"/>
          </p:cNvSpPr>
          <p:nvPr/>
        </p:nvSpPr>
        <p:spPr bwMode="auto">
          <a:xfrm rot="788090">
            <a:off x="3274604" y="3539355"/>
            <a:ext cx="3537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774" y="2667000"/>
            <a:ext cx="167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Parallel Payment</a:t>
            </a:r>
            <a:endParaRPr lang="en-US" sz="1800" dirty="0"/>
          </a:p>
        </p:txBody>
      </p:sp>
      <p:sp>
        <p:nvSpPr>
          <p:cNvPr id="63" name="TextBox 62"/>
          <p:cNvSpPr txBox="1"/>
          <p:nvPr/>
        </p:nvSpPr>
        <p:spPr>
          <a:xfrm>
            <a:off x="4490382" y="2590800"/>
            <a:ext cx="1758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Chained Payment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489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"/>
          <p:cNvSpPr>
            <a:spLocks noChangeArrowheads="1"/>
          </p:cNvSpPr>
          <p:nvPr/>
        </p:nvSpPr>
        <p:spPr bwMode="auto">
          <a:xfrm>
            <a:off x="2819400" y="22098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099" name="Text Box 16"/>
          <p:cNvSpPr txBox="1">
            <a:spLocks noChangeArrowheads="1"/>
          </p:cNvSpPr>
          <p:nvPr/>
        </p:nvSpPr>
        <p:spPr bwMode="auto">
          <a:xfrm>
            <a:off x="152400" y="1219200"/>
            <a:ext cx="6096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 i="1" dirty="0" smtClean="0">
                <a:solidFill>
                  <a:srgbClr val="90BB52"/>
                </a:solidFill>
                <a:latin typeface="Verdana Bold Italic" charset="0"/>
              </a:rPr>
              <a:t>Payments on the Android Platform</a:t>
            </a:r>
            <a:endParaRPr lang="en-US" b="1" i="1" dirty="0"/>
          </a:p>
        </p:txBody>
      </p:sp>
      <p:sp>
        <p:nvSpPr>
          <p:cNvPr id="4100" name="Text Box 17"/>
          <p:cNvSpPr txBox="1">
            <a:spLocks noChangeArrowheads="1"/>
          </p:cNvSpPr>
          <p:nvPr/>
        </p:nvSpPr>
        <p:spPr bwMode="auto">
          <a:xfrm>
            <a:off x="228600" y="2057400"/>
            <a:ext cx="46482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 anchor="ctr"/>
          <a:lstStyle>
            <a:lvl1pPr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73183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7318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>
                <a:solidFill>
                  <a:srgbClr val="003366"/>
                </a:solidFill>
                <a:latin typeface="Verdana" charset="0"/>
              </a:rPr>
              <a:t>Kent 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Griffin (@kgriff03)</a:t>
            </a:r>
            <a:endParaRPr lang="en-US" sz="1400" dirty="0">
              <a:solidFill>
                <a:srgbClr val="003366"/>
              </a:solidFill>
              <a:latin typeface="Verdana" charset="0"/>
            </a:endParaRPr>
          </a:p>
          <a:p>
            <a:pPr eaLnBrk="1" hangingPunct="1"/>
            <a:r>
              <a:rPr lang="en-US" sz="1400" dirty="0">
                <a:solidFill>
                  <a:srgbClr val="003366"/>
                </a:solidFill>
                <a:latin typeface="Verdana" charset="0"/>
              </a:rPr>
              <a:t>Praveen 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Alavilli (@</a:t>
            </a:r>
            <a:r>
              <a:rPr lang="en-US" sz="1400" dirty="0" err="1" smtClean="0">
                <a:solidFill>
                  <a:srgbClr val="003366"/>
                </a:solidFill>
                <a:latin typeface="Verdana" charset="0"/>
              </a:rPr>
              <a:t>ppalavilli</a:t>
            </a:r>
            <a:r>
              <a:rPr lang="en-US" sz="1400" dirty="0" smtClean="0">
                <a:solidFill>
                  <a:srgbClr val="003366"/>
                </a:solidFill>
                <a:latin typeface="Verdana" charset="0"/>
              </a:rPr>
              <a:t>)</a:t>
            </a:r>
            <a:endParaRPr lang="en-US" sz="1400" dirty="0">
              <a:solidFill>
                <a:srgbClr val="003366"/>
              </a:solidFill>
              <a:latin typeface="Verdana" charset="0"/>
            </a:endParaRPr>
          </a:p>
        </p:txBody>
      </p:sp>
      <p:sp>
        <p:nvSpPr>
          <p:cNvPr id="4101" name="Rounded Rectangle 4"/>
          <p:cNvSpPr>
            <a:spLocks noChangeArrowheads="1"/>
          </p:cNvSpPr>
          <p:nvPr/>
        </p:nvSpPr>
        <p:spPr bwMode="auto">
          <a:xfrm>
            <a:off x="1676400" y="304800"/>
            <a:ext cx="25908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02" name="Rounded Rectangle 5"/>
          <p:cNvSpPr>
            <a:spLocks noChangeArrowheads="1"/>
          </p:cNvSpPr>
          <p:nvPr/>
        </p:nvSpPr>
        <p:spPr bwMode="auto">
          <a:xfrm>
            <a:off x="685800" y="533400"/>
            <a:ext cx="25908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8600" y="4876800"/>
            <a:ext cx="289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www.x.com</a:t>
            </a:r>
            <a:r>
              <a:rPr lang="en-US" dirty="0" smtClean="0">
                <a:solidFill>
                  <a:schemeClr val="bg1"/>
                </a:solidFill>
              </a:rPr>
              <a:t>/mobile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Amount Calculation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Allows modification of </a:t>
            </a:r>
            <a:r>
              <a:rPr lang="en-US" dirty="0"/>
              <a:t>the payment (Amount, tax, </a:t>
            </a:r>
            <a:r>
              <a:rPr lang="en-US" dirty="0" smtClean="0"/>
              <a:t>shipping) based on the buyer’s shipping address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Enable by setting 	</a:t>
            </a:r>
            <a:r>
              <a:rPr lang="en-US" sz="1400" dirty="0" err="1" smtClean="0"/>
              <a:t>payPal.setDynamicAmountCalculationEnabled</a:t>
            </a:r>
            <a:r>
              <a:rPr lang="en-US" sz="1400" dirty="0"/>
              <a:t>(true)</a:t>
            </a:r>
            <a:r>
              <a:rPr lang="en-US" sz="1400" dirty="0" smtClean="0"/>
              <a:t>;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Implement </a:t>
            </a:r>
            <a:r>
              <a:rPr lang="en-US" i="1" dirty="0" err="1" smtClean="0"/>
              <a:t>PaymentAdjuster</a:t>
            </a:r>
            <a:r>
              <a:rPr lang="en-US" dirty="0" smtClean="0"/>
              <a:t> interface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Amount Calculation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wrap="square"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sz="1700" dirty="0" smtClean="0"/>
              <a:t>Allows modification of </a:t>
            </a:r>
            <a:r>
              <a:rPr lang="en-US" sz="1700" dirty="0"/>
              <a:t>the payment (Amount, tax, </a:t>
            </a:r>
            <a:r>
              <a:rPr lang="en-US" sz="1700" dirty="0" smtClean="0"/>
              <a:t>shipping) based on the buyer’s shipping address</a:t>
            </a:r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Enable by setting 	</a:t>
            </a:r>
            <a:r>
              <a:rPr lang="en-US" sz="1500" dirty="0" err="1" smtClean="0"/>
              <a:t>payPal.setDynamicAmountCalculationEnabled</a:t>
            </a:r>
            <a:r>
              <a:rPr lang="en-US" sz="1500" dirty="0"/>
              <a:t>(true)</a:t>
            </a:r>
            <a:r>
              <a:rPr lang="en-US" sz="1500" dirty="0" smtClean="0"/>
              <a:t>;</a:t>
            </a:r>
            <a:endParaRPr lang="en-US" sz="1700" dirty="0" smtClean="0"/>
          </a:p>
          <a:p>
            <a:pPr marL="285750" indent="-285750">
              <a:buFont typeface="Arial"/>
              <a:buChar char="•"/>
            </a:pPr>
            <a:r>
              <a:rPr lang="en-US" sz="1700" dirty="0" smtClean="0"/>
              <a:t>Implement </a:t>
            </a:r>
            <a:r>
              <a:rPr lang="en-US" sz="1700" i="1" dirty="0" err="1" smtClean="0"/>
              <a:t>PaymentAdjuster</a:t>
            </a:r>
            <a:r>
              <a:rPr lang="en-US" sz="1700" dirty="0" smtClean="0"/>
              <a:t> interface</a:t>
            </a:r>
          </a:p>
          <a:p>
            <a:endParaRPr lang="en-US" dirty="0" smtClean="0"/>
          </a:p>
          <a:p>
            <a:r>
              <a:rPr lang="en-US" b="1" dirty="0"/>
              <a:t>p</a:t>
            </a:r>
            <a:r>
              <a:rPr lang="en-US" b="1" dirty="0" smtClean="0"/>
              <a:t>ublic interface</a:t>
            </a:r>
            <a:r>
              <a:rPr lang="en-US" dirty="0" smtClean="0"/>
              <a:t> </a:t>
            </a:r>
            <a:r>
              <a:rPr lang="en-US" dirty="0" err="1" smtClean="0"/>
              <a:t>PaymentAdjuster</a:t>
            </a:r>
            <a:r>
              <a:rPr lang="en-US" dirty="0" smtClean="0"/>
              <a:t> {</a:t>
            </a:r>
          </a:p>
          <a:p>
            <a:r>
              <a:rPr lang="en-US" dirty="0"/>
              <a:t>	</a:t>
            </a:r>
            <a:r>
              <a:rPr lang="en-US" dirty="0" smtClean="0"/>
              <a:t>public </a:t>
            </a:r>
            <a:r>
              <a:rPr lang="en-US" dirty="0" err="1" smtClean="0"/>
              <a:t>MEPAmounts</a:t>
            </a:r>
            <a:r>
              <a:rPr lang="en-US" dirty="0" smtClean="0"/>
              <a:t> </a:t>
            </a:r>
            <a:r>
              <a:rPr lang="en-US" b="1" dirty="0" err="1" smtClean="0"/>
              <a:t>adjustAmount</a:t>
            </a:r>
            <a:r>
              <a:rPr lang="en-US" dirty="0" smtClean="0"/>
              <a:t>(</a:t>
            </a:r>
            <a:r>
              <a:rPr lang="en-US" dirty="0" err="1" smtClean="0"/>
              <a:t>MEPAddress</a:t>
            </a:r>
            <a:r>
              <a:rPr lang="en-US" dirty="0" smtClean="0"/>
              <a:t> address, String currency, String tax, String shipping);</a:t>
            </a:r>
          </a:p>
          <a:p>
            <a:r>
              <a:rPr lang="en-US" dirty="0" smtClean="0"/>
              <a:t>	public Vector&lt;</a:t>
            </a:r>
            <a:r>
              <a:rPr lang="en-US" dirty="0" err="1" smtClean="0"/>
              <a:t>MEPReceiverAmounts</a:t>
            </a:r>
            <a:r>
              <a:rPr lang="en-US" dirty="0" smtClean="0"/>
              <a:t>&gt; </a:t>
            </a:r>
            <a:r>
              <a:rPr lang="en-US" b="1" dirty="0" err="1" smtClean="0"/>
              <a:t>adjustAmountsAdvanced</a:t>
            </a:r>
            <a:r>
              <a:rPr lang="en-US" dirty="0" smtClean="0"/>
              <a:t>(</a:t>
            </a:r>
            <a:r>
              <a:rPr lang="en-US" dirty="0" err="1"/>
              <a:t>MEPAddress</a:t>
            </a:r>
            <a:r>
              <a:rPr lang="en-US" dirty="0"/>
              <a:t> address, String currency, Vector&lt;</a:t>
            </a:r>
            <a:r>
              <a:rPr lang="en-US" dirty="0" err="1"/>
              <a:t>MEPReceiverAmounts</a:t>
            </a:r>
            <a:r>
              <a:rPr lang="en-US" dirty="0"/>
              <a:t>&gt; receivers</a:t>
            </a:r>
            <a:r>
              <a:rPr lang="en-US" dirty="0" smtClean="0"/>
              <a:t>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6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Instant Payment Notifications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Refunds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Transaction Search/Details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133600"/>
            <a:ext cx="376895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675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16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Live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Content Placeholder 8" descr="Screen shot 2011-03-01 at 3.23.52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b="8099"/>
          <a:stretch>
            <a:fillRect/>
          </a:stretch>
        </p:blipFill>
        <p:spPr>
          <a:xfrm>
            <a:off x="-19493" y="990600"/>
            <a:ext cx="7410893" cy="3886200"/>
          </a:xfrm>
        </p:spPr>
      </p:pic>
      <p:sp>
        <p:nvSpPr>
          <p:cNvPr id="10" name="Oval 9"/>
          <p:cNvSpPr/>
          <p:nvPr/>
        </p:nvSpPr>
        <p:spPr bwMode="auto">
          <a:xfrm>
            <a:off x="1981200" y="1219200"/>
            <a:ext cx="5334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 flipV="1">
            <a:off x="1600200" y="2667000"/>
            <a:ext cx="914400" cy="152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261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Live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Update your </a:t>
            </a:r>
            <a:r>
              <a:rPr lang="en-US" dirty="0" err="1" smtClean="0"/>
              <a:t>AppID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Submit your app for App Store/Marketplace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5" descr="\\fileserver\General\1-Clients\PayPal\PPT-Template\Images\Cropped Images\consumer\EPI-09046_small_merchant-05_0161-clipped.png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3335284" y="2288174"/>
            <a:ext cx="3099982" cy="2066655"/>
          </a:xfrm>
          <a:prstGeom prst="rect">
            <a:avLst/>
          </a:prstGeom>
          <a:noFill/>
        </p:spPr>
      </p:pic>
      <p:pic>
        <p:nvPicPr>
          <p:cNvPr id="6" name="Picture 2" descr="\\fileserver\General\1-Clients\PayPal\PPT-Template\Images\Cropped Images\consumer\_MG_3087-clipped.pn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457200" y="2286000"/>
            <a:ext cx="3111460" cy="2074308"/>
          </a:xfrm>
          <a:prstGeom prst="rect">
            <a:avLst/>
          </a:prstGeom>
          <a:noFill/>
        </p:spPr>
      </p:pic>
      <p:pic>
        <p:nvPicPr>
          <p:cNvPr id="7" name="Picture 2" descr="C:\Users\Bryan\Desktop\Linkcons\cellphone-mobile-device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863101" y="2808002"/>
            <a:ext cx="1086107" cy="1065214"/>
          </a:xfrm>
          <a:prstGeom prst="ellipse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5080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895600" y="685800"/>
            <a:ext cx="1605090" cy="13375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6200" y="152400"/>
            <a:ext cx="7239000" cy="3508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73152" tIns="36576" rIns="73152" bIns="36576" rtlCol="0">
            <a:spAutoFit/>
          </a:bodyPr>
          <a:lstStyle/>
          <a:p>
            <a:pPr algn="ctr"/>
            <a:r>
              <a:rPr lang="en-US" sz="1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PayPal X Developer Challenge for </a:t>
            </a:r>
            <a:r>
              <a:rPr lang="en-US" sz="1800" b="1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Android</a:t>
            </a:r>
            <a:r>
              <a:rPr lang="en-US" sz="1800" b="1" cap="all" baseline="30000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TM</a:t>
            </a:r>
            <a:endParaRPr lang="en-US" sz="1800" b="1" cap="all" baseline="3000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3962400"/>
            <a:ext cx="5636565" cy="412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73152" tIns="36576" rIns="73152" bIns="36576">
            <a:spAutoFit/>
          </a:bodyPr>
          <a:lstStyle/>
          <a:p>
            <a:pPr algn="ctr"/>
            <a:r>
              <a:rPr lang="en-US" sz="2200" b="1" dirty="0">
                <a:solidFill>
                  <a:srgbClr val="9BBB59"/>
                </a:solidFill>
              </a:rPr>
              <a:t>https://</a:t>
            </a:r>
            <a:r>
              <a:rPr lang="en-US" sz="2200" b="1" dirty="0" err="1">
                <a:solidFill>
                  <a:srgbClr val="9BBB59"/>
                </a:solidFill>
              </a:rPr>
              <a:t>www.x.com</a:t>
            </a:r>
            <a:r>
              <a:rPr lang="en-US" sz="2200" b="1" dirty="0">
                <a:solidFill>
                  <a:srgbClr val="9BBB59"/>
                </a:solidFill>
              </a:rPr>
              <a:t>/</a:t>
            </a:r>
            <a:r>
              <a:rPr lang="en-US" sz="2200" b="1" dirty="0" err="1">
                <a:solidFill>
                  <a:srgbClr val="9BBB59"/>
                </a:solidFill>
              </a:rPr>
              <a:t>devchallenge</a:t>
            </a:r>
            <a:endParaRPr lang="en-US" sz="2200" b="1" dirty="0">
              <a:solidFill>
                <a:srgbClr val="9BBB5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000" y="2286000"/>
            <a:ext cx="6402123" cy="1458861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73152" tIns="36576" rIns="73152" bIns="36576" rtlCol="0">
            <a:spAutoFit/>
          </a:bodyPr>
          <a:lstStyle/>
          <a:p>
            <a:pPr algn="ctr"/>
            <a:r>
              <a:rPr lang="en-US" sz="1800" dirty="0"/>
              <a:t>Use what you’ve learned today to add PayPal payments to your Android app, and enter the PayPal X </a:t>
            </a:r>
            <a:r>
              <a:rPr lang="en-US" sz="1800" dirty="0" err="1"/>
              <a:t>Dev</a:t>
            </a:r>
            <a:r>
              <a:rPr lang="en-US" sz="1800" dirty="0"/>
              <a:t> Challenge! Win up to $25K in prizes, as well as marketing and PR support. Deadline to enter is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May </a:t>
            </a:r>
            <a:r>
              <a:rPr lang="en-US" sz="1800" dirty="0"/>
              <a:t>14</a:t>
            </a:r>
            <a:r>
              <a:rPr lang="en-US" sz="1800" baseline="30000" dirty="0"/>
              <a:t>th</a:t>
            </a:r>
            <a:r>
              <a:rPr lang="en-US" sz="1800" dirty="0"/>
              <a:t>.</a:t>
            </a:r>
            <a:endParaRPr lang="en-US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0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2B19A8-479A-784E-A5B4-68C991A9A5CD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" name="Picture 6" descr="main-img"/>
          <p:cNvPicPr>
            <a:picLocks noChangeAspect="1" noChangeArrowheads="1"/>
          </p:cNvPicPr>
          <p:nvPr/>
        </p:nvPicPr>
        <p:blipFill>
          <a:blip r:embed="rId2" cstate="screen">
            <a:lum bright="-5000"/>
          </a:blip>
          <a:srcRect/>
          <a:stretch>
            <a:fillRect/>
          </a:stretch>
        </p:blipFill>
        <p:spPr bwMode="auto">
          <a:xfrm>
            <a:off x="1143000" y="1358220"/>
            <a:ext cx="4419600" cy="351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96900" dist="50800" dir="5400000" algn="ctr" rotWithShape="0">
              <a:srgbClr val="000000"/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990600" y="533400"/>
            <a:ext cx="5562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www.x.com</a:t>
            </a:r>
            <a:endParaRPr lang="en-US" dirty="0" smtClean="0"/>
          </a:p>
          <a:p>
            <a:pPr algn="ctr"/>
            <a:r>
              <a:rPr lang="en-US" dirty="0" smtClean="0">
                <a:hlinkClick r:id="rId4"/>
              </a:rPr>
              <a:t>www.x.com/mobile</a:t>
            </a:r>
            <a:endParaRPr lang="en-US" dirty="0" smtClean="0"/>
          </a:p>
          <a:p>
            <a:pPr algn="ctr"/>
            <a:r>
              <a:rPr lang="en-US" dirty="0" smtClean="0"/>
              <a:t>www.paypal.com/dts@paypalx</a:t>
            </a:r>
          </a:p>
          <a:p>
            <a:pPr algn="ctr"/>
            <a:r>
              <a:rPr lang="en-US" dirty="0" smtClean="0"/>
              <a:t>facebook.com/</a:t>
            </a:r>
            <a:r>
              <a:rPr lang="en-US" dirty="0" err="1" smtClean="0"/>
              <a:t>paypalx</a:t>
            </a:r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57200" y="304800"/>
            <a:ext cx="621665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7318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0BB52"/>
                </a:solidFill>
                <a:effectLst/>
                <a:uLnTx/>
                <a:uFillTx/>
                <a:latin typeface="+mj-lt"/>
                <a:ea typeface="+mj-ea"/>
                <a:cs typeface="ＭＳ Ｐゴシック" charset="0"/>
              </a:rPr>
              <a:t>Questions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90BB52"/>
              </a:solidFill>
              <a:effectLst/>
              <a:uLnTx/>
              <a:uFillTx/>
              <a:latin typeface="+mj-lt"/>
              <a:ea typeface="+mj-ea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01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Download the library &amp; add it to your app</a:t>
            </a:r>
            <a:endParaRPr lang="en-US" dirty="0"/>
          </a:p>
        </p:txBody>
      </p:sp>
      <p:pic>
        <p:nvPicPr>
          <p:cNvPr id="7" name="Content Placeholder 6" descr="Screen shot 2011-02-28 at 12.07.0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0" b="949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04742-7267-134C-8C75-E56DEA0E570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52600" y="4343400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www.x.com</a:t>
            </a:r>
            <a:r>
              <a:rPr lang="en-US" dirty="0" smtClean="0"/>
              <a:t>/mobile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8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Opportunities in Mobile Payments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PayPal Mobile Payments Library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PayPal Mobile Express Checkout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In-app Payments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PayPal Mobile Payments Library – implementation walk through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Advanced Features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Next steps (going live, tech support)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6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Update your </a:t>
            </a:r>
            <a:r>
              <a:rPr lang="en-US" dirty="0" err="1" smtClean="0"/>
              <a:t>AndroidManifest.xml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r>
              <a:rPr lang="en-US" dirty="0" smtClean="0"/>
              <a:t>Add permissions:</a:t>
            </a:r>
          </a:p>
          <a:p>
            <a:r>
              <a:rPr lang="en-US" dirty="0"/>
              <a:t>&lt;uses-permission </a:t>
            </a:r>
            <a:r>
              <a:rPr lang="en-US" dirty="0" err="1"/>
              <a:t>android:name</a:t>
            </a:r>
            <a:r>
              <a:rPr lang="en-US" dirty="0"/>
              <a:t>=</a:t>
            </a:r>
            <a:r>
              <a:rPr lang="en-US" i="1" dirty="0"/>
              <a:t>"</a:t>
            </a:r>
            <a:r>
              <a:rPr lang="en-US" i="1" dirty="0" err="1"/>
              <a:t>android.permission.INTERNET</a:t>
            </a:r>
            <a:r>
              <a:rPr lang="en-US" i="1" dirty="0"/>
              <a:t>" /&gt;</a:t>
            </a:r>
          </a:p>
          <a:p>
            <a:r>
              <a:rPr lang="en-US" dirty="0"/>
              <a:t>&lt;uses-permission </a:t>
            </a:r>
            <a:r>
              <a:rPr lang="en-US" dirty="0" err="1"/>
              <a:t>android:name</a:t>
            </a:r>
            <a:r>
              <a:rPr lang="en-US" dirty="0"/>
              <a:t>=</a:t>
            </a:r>
            <a:r>
              <a:rPr lang="en-US" i="1" dirty="0"/>
              <a:t>"</a:t>
            </a:r>
            <a:r>
              <a:rPr lang="en-US" i="1" dirty="0" err="1"/>
              <a:t>android.permission.READ_PHONE_STATE</a:t>
            </a:r>
            <a:r>
              <a:rPr lang="en-US" i="1" dirty="0"/>
              <a:t>"/</a:t>
            </a:r>
            <a:r>
              <a:rPr lang="en-US" i="1" dirty="0" smtClean="0"/>
              <a:t>&gt;</a:t>
            </a:r>
          </a:p>
          <a:p>
            <a:endParaRPr lang="en-US" i="1" dirty="0"/>
          </a:p>
          <a:p>
            <a:r>
              <a:rPr lang="en-US" i="1" dirty="0" smtClean="0"/>
              <a:t>Declare the PayPal Activity:</a:t>
            </a:r>
          </a:p>
          <a:p>
            <a:r>
              <a:rPr lang="en-US" dirty="0"/>
              <a:t>&lt;activity </a:t>
            </a:r>
            <a:r>
              <a:rPr lang="en-US" dirty="0" err="1"/>
              <a:t>android:name</a:t>
            </a:r>
            <a:r>
              <a:rPr lang="en-US" dirty="0"/>
              <a:t>=</a:t>
            </a:r>
            <a:r>
              <a:rPr lang="en-US" i="1" dirty="0"/>
              <a:t>"</a:t>
            </a:r>
            <a:r>
              <a:rPr lang="en-US" i="1" dirty="0" err="1"/>
              <a:t>com.paypal.android.MEP.PayPalActivity</a:t>
            </a:r>
            <a:r>
              <a:rPr lang="en-US" i="1" dirty="0"/>
              <a:t>"</a:t>
            </a:r>
          </a:p>
          <a:p>
            <a:r>
              <a:rPr lang="en-US" dirty="0"/>
              <a:t>				  </a:t>
            </a:r>
            <a:r>
              <a:rPr lang="en-US" dirty="0" err="1"/>
              <a:t>android:theme</a:t>
            </a:r>
            <a:r>
              <a:rPr lang="en-US" dirty="0"/>
              <a:t>=</a:t>
            </a:r>
            <a:r>
              <a:rPr lang="en-US" i="1" dirty="0"/>
              <a:t>"@</a:t>
            </a:r>
            <a:r>
              <a:rPr lang="en-US" i="1" dirty="0" err="1"/>
              <a:t>android:style</a:t>
            </a:r>
            <a:r>
              <a:rPr lang="en-US" i="1" dirty="0"/>
              <a:t>/</a:t>
            </a:r>
            <a:r>
              <a:rPr lang="en-US" i="1" dirty="0" err="1"/>
              <a:t>Theme.Translucent.NoTitleBar</a:t>
            </a:r>
            <a:r>
              <a:rPr lang="en-US" i="1" dirty="0"/>
              <a:t>"</a:t>
            </a:r>
          </a:p>
          <a:p>
            <a:r>
              <a:rPr lang="en-US" dirty="0"/>
              <a:t>				  </a:t>
            </a:r>
            <a:r>
              <a:rPr lang="en-US" dirty="0" err="1"/>
              <a:t>android:configChanges</a:t>
            </a:r>
            <a:r>
              <a:rPr lang="en-US" dirty="0"/>
              <a:t>=</a:t>
            </a:r>
            <a:r>
              <a:rPr lang="en-US" i="1" dirty="0"/>
              <a:t>"</a:t>
            </a:r>
            <a:r>
              <a:rPr lang="en-US" i="1" dirty="0" err="1"/>
              <a:t>keyboardHidden|orientation</a:t>
            </a:r>
            <a:r>
              <a:rPr lang="en-US" i="1" dirty="0"/>
              <a:t>"/&gt;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76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initialize the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 void </a:t>
            </a:r>
            <a:r>
              <a:rPr lang="en-US" b="1" dirty="0" err="1"/>
              <a:t>onCreate</a:t>
            </a:r>
            <a:r>
              <a:rPr lang="en-US" b="1" dirty="0"/>
              <a:t>() </a:t>
            </a:r>
            <a:r>
              <a:rPr lang="en-US" b="1" dirty="0" smtClean="0"/>
              <a:t>{</a:t>
            </a:r>
          </a:p>
          <a:p>
            <a:r>
              <a:rPr lang="en-US" b="1" dirty="0" smtClean="0"/>
              <a:t>…..</a:t>
            </a:r>
          </a:p>
          <a:p>
            <a:r>
              <a:rPr lang="en-US" b="1" dirty="0" smtClean="0"/>
              <a:t>if</a:t>
            </a:r>
            <a:r>
              <a:rPr lang="en-US" b="1" dirty="0"/>
              <a:t>(</a:t>
            </a:r>
            <a:r>
              <a:rPr lang="en-US" b="1" dirty="0" err="1"/>
              <a:t>this.isOnline</a:t>
            </a:r>
            <a:r>
              <a:rPr lang="en-US" b="1" dirty="0"/>
              <a:t>()){</a:t>
            </a:r>
          </a:p>
          <a:p>
            <a:r>
              <a:rPr lang="en-US" dirty="0"/>
              <a:t>		Thread </a:t>
            </a:r>
            <a:r>
              <a:rPr lang="en-US" dirty="0" err="1"/>
              <a:t>libraryInitializationThread</a:t>
            </a:r>
            <a:r>
              <a:rPr lang="en-US" dirty="0"/>
              <a:t> = </a:t>
            </a:r>
            <a:r>
              <a:rPr lang="en-US" b="1" dirty="0"/>
              <a:t>new Thread() {</a:t>
            </a:r>
          </a:p>
          <a:p>
            <a:r>
              <a:rPr lang="en-US" dirty="0"/>
              <a:t>			</a:t>
            </a:r>
            <a:r>
              <a:rPr lang="en-US" b="1" dirty="0"/>
              <a:t>public void run() {</a:t>
            </a:r>
          </a:p>
          <a:p>
            <a:r>
              <a:rPr lang="en-US" dirty="0"/>
              <a:t>				</a:t>
            </a:r>
            <a:r>
              <a:rPr lang="en-US" dirty="0" err="1"/>
              <a:t>initLibrary</a:t>
            </a:r>
            <a:r>
              <a:rPr lang="en-US" dirty="0"/>
              <a:t>();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libraryInitializationThread.start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</a:p>
          <a:p>
            <a:r>
              <a:rPr lang="en-US" dirty="0" smtClean="0"/>
              <a:t>….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2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initialize the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sz="700" b="1" dirty="0"/>
              <a:t>public void </a:t>
            </a:r>
            <a:r>
              <a:rPr lang="en-US" sz="700" b="1" dirty="0" err="1"/>
              <a:t>initLibrary</a:t>
            </a:r>
            <a:r>
              <a:rPr lang="en-US" sz="700" b="1" dirty="0"/>
              <a:t>() {</a:t>
            </a:r>
          </a:p>
          <a:p>
            <a:r>
              <a:rPr lang="en-US" sz="700" dirty="0"/>
              <a:t>		PayPal </a:t>
            </a:r>
            <a:r>
              <a:rPr lang="en-US" sz="700" dirty="0" err="1"/>
              <a:t>pp</a:t>
            </a:r>
            <a:r>
              <a:rPr lang="en-US" sz="700" dirty="0"/>
              <a:t> = </a:t>
            </a:r>
            <a:r>
              <a:rPr lang="en-US" sz="700" dirty="0" err="1"/>
              <a:t>PayPal.</a:t>
            </a:r>
            <a:r>
              <a:rPr lang="en-US" sz="700" i="1" dirty="0" err="1"/>
              <a:t>getInstance</a:t>
            </a:r>
            <a:r>
              <a:rPr lang="en-US" sz="700" i="1" dirty="0"/>
              <a:t>();</a:t>
            </a:r>
          </a:p>
          <a:p>
            <a:r>
              <a:rPr lang="en-US" sz="700" dirty="0"/>
              <a:t>		// If the library is already initialized, then we don't need to</a:t>
            </a:r>
          </a:p>
          <a:p>
            <a:r>
              <a:rPr lang="en-US" sz="700" dirty="0"/>
              <a:t>		// initialize it again.</a:t>
            </a:r>
          </a:p>
          <a:p>
            <a:r>
              <a:rPr lang="hu-HU" sz="700" dirty="0"/>
              <a:t>		</a:t>
            </a:r>
            <a:r>
              <a:rPr lang="hu-HU" sz="700" b="1" dirty="0"/>
              <a:t>if (pp == null) {</a:t>
            </a:r>
          </a:p>
          <a:p>
            <a:r>
              <a:rPr lang="en-US" sz="700" dirty="0"/>
              <a:t>			// This is the main initialization call that takes in your Context,</a:t>
            </a:r>
          </a:p>
          <a:p>
            <a:r>
              <a:rPr lang="en-US" sz="700" dirty="0"/>
              <a:t>			// the Application ID, and the server you would like to connect to.</a:t>
            </a:r>
          </a:p>
          <a:p>
            <a:r>
              <a:rPr lang="en-US" sz="700" dirty="0"/>
              <a:t>			</a:t>
            </a:r>
            <a:r>
              <a:rPr lang="en-US" sz="700" dirty="0" err="1"/>
              <a:t>pp</a:t>
            </a:r>
            <a:r>
              <a:rPr lang="en-US" sz="700" dirty="0"/>
              <a:t> = </a:t>
            </a:r>
            <a:r>
              <a:rPr lang="en-US" sz="700" dirty="0" err="1"/>
              <a:t>PayPal.</a:t>
            </a:r>
            <a:r>
              <a:rPr lang="en-US" sz="700" i="1" dirty="0" err="1"/>
              <a:t>initWithAppID</a:t>
            </a:r>
            <a:r>
              <a:rPr lang="en-US" sz="700" i="1" dirty="0"/>
              <a:t>(</a:t>
            </a:r>
            <a:r>
              <a:rPr lang="en-US" sz="700" b="1" i="1" dirty="0"/>
              <a:t>this, "APP-80W284485P519543T",</a:t>
            </a:r>
          </a:p>
          <a:p>
            <a:r>
              <a:rPr lang="en-US" sz="700" dirty="0"/>
              <a:t>					</a:t>
            </a:r>
            <a:r>
              <a:rPr lang="en-US" sz="700" dirty="0" err="1"/>
              <a:t>PayPal.</a:t>
            </a:r>
            <a:r>
              <a:rPr lang="en-US" sz="700" i="1" dirty="0" err="1"/>
              <a:t>ENV_NONE</a:t>
            </a:r>
            <a:r>
              <a:rPr lang="en-US" sz="700" i="1" dirty="0"/>
              <a:t>);</a:t>
            </a:r>
          </a:p>
          <a:p>
            <a:endParaRPr lang="en-US" sz="700" dirty="0"/>
          </a:p>
          <a:p>
            <a:r>
              <a:rPr lang="en-US" sz="700" dirty="0"/>
              <a:t>			// -- These are required settings.</a:t>
            </a:r>
          </a:p>
          <a:p>
            <a:r>
              <a:rPr lang="en-US" sz="700" dirty="0"/>
              <a:t>			</a:t>
            </a:r>
            <a:r>
              <a:rPr lang="en-US" sz="700" dirty="0" err="1"/>
              <a:t>pp.setLanguage</a:t>
            </a:r>
            <a:r>
              <a:rPr lang="en-US" sz="700" dirty="0"/>
              <a:t>("</a:t>
            </a:r>
            <a:r>
              <a:rPr lang="en-US" sz="700" dirty="0" err="1"/>
              <a:t>en_US</a:t>
            </a:r>
            <a:r>
              <a:rPr lang="en-US" sz="700" dirty="0"/>
              <a:t>"); // Sets the language for the library.</a:t>
            </a:r>
          </a:p>
          <a:p>
            <a:r>
              <a:rPr lang="en-US" sz="700" dirty="0"/>
              <a:t>			// --</a:t>
            </a:r>
          </a:p>
          <a:p>
            <a:endParaRPr lang="en-US" sz="700" dirty="0"/>
          </a:p>
          <a:p>
            <a:r>
              <a:rPr lang="en-US" sz="700" dirty="0"/>
              <a:t>			// -- These are a few of the optional settings.</a:t>
            </a:r>
          </a:p>
          <a:p>
            <a:r>
              <a:rPr lang="en-US" sz="700" dirty="0"/>
              <a:t>			// Sets the fees payer. If there are fees for the transaction, this</a:t>
            </a:r>
          </a:p>
          <a:p>
            <a:r>
              <a:rPr lang="en-US" sz="700" dirty="0"/>
              <a:t>			// person will pay for them. Possible values are FEEPAYER_SENDER,</a:t>
            </a:r>
          </a:p>
          <a:p>
            <a:r>
              <a:rPr lang="en-US" sz="700" dirty="0"/>
              <a:t>			// FEEPAYER_PRIMARYRECEIVER, FEEPAYER_EACHRECEIVER, and</a:t>
            </a:r>
          </a:p>
          <a:p>
            <a:r>
              <a:rPr lang="en-US" sz="700" dirty="0"/>
              <a:t>			// FEEPAYER_SECONDARYONLY.</a:t>
            </a:r>
          </a:p>
          <a:p>
            <a:r>
              <a:rPr lang="en-US" sz="700" dirty="0"/>
              <a:t>			</a:t>
            </a:r>
            <a:r>
              <a:rPr lang="en-US" sz="700" dirty="0" err="1"/>
              <a:t>pp.setFeesPayer</a:t>
            </a:r>
            <a:r>
              <a:rPr lang="en-US" sz="700" dirty="0"/>
              <a:t>(</a:t>
            </a:r>
            <a:r>
              <a:rPr lang="en-US" sz="700" dirty="0" err="1"/>
              <a:t>PayPal.</a:t>
            </a:r>
            <a:r>
              <a:rPr lang="en-US" sz="700" i="1" dirty="0" err="1"/>
              <a:t>FEEPAYER_EACHRECEIVER</a:t>
            </a:r>
            <a:r>
              <a:rPr lang="en-US" sz="700" i="1" dirty="0"/>
              <a:t>);</a:t>
            </a:r>
          </a:p>
          <a:p>
            <a:r>
              <a:rPr lang="en-US" sz="700" dirty="0"/>
              <a:t>			// Set to true if the transaction will require shipping.</a:t>
            </a:r>
          </a:p>
          <a:p>
            <a:r>
              <a:rPr lang="en-US" sz="700" dirty="0"/>
              <a:t>			</a:t>
            </a:r>
            <a:r>
              <a:rPr lang="en-US" sz="700" dirty="0" err="1"/>
              <a:t>pp.setShippingEnabled</a:t>
            </a:r>
            <a:r>
              <a:rPr lang="en-US" sz="700" dirty="0"/>
              <a:t>(</a:t>
            </a:r>
            <a:r>
              <a:rPr lang="en-US" sz="700" b="1" dirty="0"/>
              <a:t>true);</a:t>
            </a:r>
          </a:p>
          <a:p>
            <a:r>
              <a:rPr lang="en-US" sz="700" dirty="0"/>
              <a:t>			// Dynamic Amount Calculation allows you to set tax and shipping</a:t>
            </a:r>
          </a:p>
          <a:p>
            <a:r>
              <a:rPr lang="en-US" sz="700" dirty="0"/>
              <a:t>			// amounts based on the user's shipping address. Shipping must be</a:t>
            </a:r>
          </a:p>
          <a:p>
            <a:r>
              <a:rPr lang="en-US" sz="700" dirty="0"/>
              <a:t>			// enabled for Dynamic Amount Calculation. This also requires you to</a:t>
            </a:r>
          </a:p>
          <a:p>
            <a:r>
              <a:rPr lang="en-US" sz="700" dirty="0"/>
              <a:t>			// create a class that implements </a:t>
            </a:r>
            <a:r>
              <a:rPr lang="en-US" sz="700" dirty="0" err="1"/>
              <a:t>PaymentAdjuster</a:t>
            </a:r>
            <a:r>
              <a:rPr lang="en-US" sz="700" dirty="0"/>
              <a:t> and </a:t>
            </a:r>
            <a:r>
              <a:rPr lang="en-US" sz="700" u="sng" dirty="0" err="1"/>
              <a:t>Serializable</a:t>
            </a:r>
            <a:r>
              <a:rPr lang="en-US" sz="700" u="sng" dirty="0"/>
              <a:t>.</a:t>
            </a:r>
          </a:p>
          <a:p>
            <a:r>
              <a:rPr lang="en-US" sz="700" dirty="0"/>
              <a:t>			</a:t>
            </a:r>
            <a:r>
              <a:rPr lang="en-US" sz="700" dirty="0" err="1"/>
              <a:t>pp.setDynamicAmountCalculationEnabled</a:t>
            </a:r>
            <a:r>
              <a:rPr lang="en-US" sz="700" dirty="0"/>
              <a:t>(</a:t>
            </a:r>
            <a:r>
              <a:rPr lang="en-US" sz="700" b="1" dirty="0"/>
              <a:t>false);</a:t>
            </a:r>
          </a:p>
          <a:p>
            <a:r>
              <a:rPr lang="en-US" sz="700" dirty="0"/>
              <a:t>			// --</a:t>
            </a:r>
          </a:p>
          <a:p>
            <a:r>
              <a:rPr lang="en-US" sz="700" dirty="0"/>
              <a:t>			_</a:t>
            </a:r>
            <a:r>
              <a:rPr lang="en-US" sz="700" dirty="0" err="1"/>
              <a:t>paypalLibraryInit</a:t>
            </a:r>
            <a:r>
              <a:rPr lang="en-US" sz="700" dirty="0"/>
              <a:t> = </a:t>
            </a:r>
            <a:r>
              <a:rPr lang="en-US" sz="700" b="1" dirty="0"/>
              <a:t>true;</a:t>
            </a:r>
          </a:p>
          <a:p>
            <a:r>
              <a:rPr lang="en-US" sz="700" dirty="0"/>
              <a:t>		}</a:t>
            </a:r>
          </a:p>
          <a:p>
            <a:r>
              <a:rPr lang="en-US" sz="700" dirty="0"/>
              <a:t>	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6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generate PayPal button w/ </a:t>
            </a:r>
            <a:r>
              <a:rPr lang="en-US" dirty="0" err="1" smtClean="0"/>
              <a:t>onClickListener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3657600"/>
          </a:xfrm>
        </p:spPr>
        <p:txBody>
          <a:bodyPr wrap="square">
            <a:noAutofit/>
          </a:bodyPr>
          <a:lstStyle/>
          <a:p>
            <a:r>
              <a:rPr lang="en-US" sz="900" b="1" dirty="0"/>
              <a:t>private void </a:t>
            </a:r>
            <a:r>
              <a:rPr lang="en-US" sz="900" b="1" dirty="0" err="1"/>
              <a:t>showPayPalButton</a:t>
            </a:r>
            <a:r>
              <a:rPr lang="en-US" sz="900" b="1" dirty="0"/>
              <a:t>() {</a:t>
            </a:r>
          </a:p>
          <a:p>
            <a:r>
              <a:rPr lang="en-US" sz="900" dirty="0"/>
              <a:t>		</a:t>
            </a:r>
            <a:r>
              <a:rPr lang="en-US" sz="900" dirty="0" err="1"/>
              <a:t>removePayPalButton</a:t>
            </a:r>
            <a:r>
              <a:rPr lang="en-US" sz="900" dirty="0"/>
              <a:t>();</a:t>
            </a:r>
          </a:p>
          <a:p>
            <a:r>
              <a:rPr lang="en-US" sz="900" dirty="0"/>
              <a:t>		// Back in the UI thread -- show the "Pay with PayPal" button</a:t>
            </a:r>
          </a:p>
          <a:p>
            <a:r>
              <a:rPr lang="en-US" sz="900" dirty="0"/>
              <a:t>		// Generate the PayPal Checkout button and save it for later use</a:t>
            </a:r>
          </a:p>
          <a:p>
            <a:r>
              <a:rPr lang="en-US" sz="900" dirty="0"/>
              <a:t>		PayPal </a:t>
            </a:r>
            <a:r>
              <a:rPr lang="en-US" sz="900" dirty="0" err="1"/>
              <a:t>pp</a:t>
            </a:r>
            <a:r>
              <a:rPr lang="en-US" sz="900" dirty="0"/>
              <a:t> = </a:t>
            </a:r>
            <a:r>
              <a:rPr lang="en-US" sz="900" dirty="0" err="1"/>
              <a:t>PayPal.</a:t>
            </a:r>
            <a:r>
              <a:rPr lang="en-US" sz="900" i="1" dirty="0" err="1"/>
              <a:t>getInstance</a:t>
            </a:r>
            <a:r>
              <a:rPr lang="en-US" sz="900" i="1" dirty="0"/>
              <a:t>();</a:t>
            </a:r>
          </a:p>
          <a:p>
            <a:r>
              <a:rPr lang="en-US" sz="900" dirty="0"/>
              <a:t>		</a:t>
            </a:r>
            <a:r>
              <a:rPr lang="en-US" sz="900" dirty="0" err="1"/>
              <a:t>launchPayPalButton</a:t>
            </a:r>
            <a:r>
              <a:rPr lang="en-US" sz="900" dirty="0"/>
              <a:t> = </a:t>
            </a:r>
            <a:r>
              <a:rPr lang="en-US" sz="900" dirty="0" err="1"/>
              <a:t>pp.getCheckoutButton</a:t>
            </a:r>
            <a:r>
              <a:rPr lang="en-US" sz="900" dirty="0"/>
              <a:t>(</a:t>
            </a:r>
            <a:r>
              <a:rPr lang="en-US" sz="900" b="1" dirty="0"/>
              <a:t>this, PayPal.</a:t>
            </a:r>
            <a:r>
              <a:rPr lang="en-US" sz="900" b="1" i="1" dirty="0"/>
              <a:t>BUTTON_278x43,</a:t>
            </a:r>
          </a:p>
          <a:p>
            <a:r>
              <a:rPr lang="en-US" sz="900" dirty="0"/>
              <a:t>				</a:t>
            </a:r>
            <a:r>
              <a:rPr lang="en-US" sz="900" dirty="0" err="1"/>
              <a:t>CheckoutButton.</a:t>
            </a:r>
            <a:r>
              <a:rPr lang="en-US" sz="900" i="1" dirty="0" err="1"/>
              <a:t>TEXT_PAY</a:t>
            </a:r>
            <a:r>
              <a:rPr lang="en-US" sz="900" i="1" dirty="0"/>
              <a:t>);</a:t>
            </a:r>
          </a:p>
          <a:p>
            <a:r>
              <a:rPr lang="en-US" sz="900" dirty="0"/>
              <a:t>		// You'll need to have an </a:t>
            </a:r>
            <a:r>
              <a:rPr lang="en-US" sz="900" dirty="0" err="1"/>
              <a:t>OnClickListener</a:t>
            </a:r>
            <a:r>
              <a:rPr lang="en-US" sz="900" dirty="0"/>
              <a:t> for the </a:t>
            </a:r>
            <a:r>
              <a:rPr lang="en-US" sz="900" dirty="0" err="1"/>
              <a:t>CheckoutButton</a:t>
            </a:r>
            <a:r>
              <a:rPr lang="en-US" sz="900" dirty="0"/>
              <a:t>.</a:t>
            </a:r>
          </a:p>
          <a:p>
            <a:r>
              <a:rPr lang="en-US" sz="900" dirty="0"/>
              <a:t>		</a:t>
            </a:r>
            <a:r>
              <a:rPr lang="en-US" sz="900" dirty="0" err="1"/>
              <a:t>launchPayPalButton.setOnClickListener</a:t>
            </a:r>
            <a:r>
              <a:rPr lang="en-US" sz="900" dirty="0"/>
              <a:t>(</a:t>
            </a:r>
            <a:r>
              <a:rPr lang="en-US" sz="900" b="1" dirty="0"/>
              <a:t>this);</a:t>
            </a:r>
          </a:p>
          <a:p>
            <a:r>
              <a:rPr lang="en-US" sz="900" dirty="0"/>
              <a:t>		// add it to the layout</a:t>
            </a:r>
          </a:p>
          <a:p>
            <a:r>
              <a:rPr lang="en-US" sz="900" dirty="0"/>
              <a:t>		</a:t>
            </a:r>
            <a:r>
              <a:rPr lang="en-US" sz="900" dirty="0" err="1"/>
              <a:t>RelativeLayout.LayoutParams</a:t>
            </a:r>
            <a:r>
              <a:rPr lang="en-US" sz="900" dirty="0"/>
              <a:t> </a:t>
            </a:r>
            <a:r>
              <a:rPr lang="en-US" sz="900" dirty="0" err="1"/>
              <a:t>params</a:t>
            </a:r>
            <a:r>
              <a:rPr lang="en-US" sz="900" dirty="0"/>
              <a:t> = </a:t>
            </a:r>
            <a:r>
              <a:rPr lang="en-US" sz="900" b="1" dirty="0"/>
              <a:t>new </a:t>
            </a:r>
            <a:r>
              <a:rPr lang="en-US" sz="900" b="1" dirty="0" err="1"/>
              <a:t>RelativeLayout.LayoutParams</a:t>
            </a:r>
            <a:r>
              <a:rPr lang="en-US" sz="900" b="1" dirty="0"/>
              <a:t>(</a:t>
            </a:r>
          </a:p>
          <a:p>
            <a:r>
              <a:rPr lang="en-US" sz="900" dirty="0"/>
              <a:t>				</a:t>
            </a:r>
            <a:r>
              <a:rPr lang="en-US" sz="900" dirty="0" err="1"/>
              <a:t>LayoutParams.</a:t>
            </a:r>
            <a:r>
              <a:rPr lang="en-US" sz="900" i="1" dirty="0" err="1"/>
              <a:t>WRAP_CONTENT</a:t>
            </a:r>
            <a:r>
              <a:rPr lang="en-US" sz="900" i="1" dirty="0"/>
              <a:t>, </a:t>
            </a:r>
            <a:r>
              <a:rPr lang="en-US" sz="900" i="1" dirty="0" err="1"/>
              <a:t>LayoutParams.WRAP_CONTENT</a:t>
            </a:r>
            <a:r>
              <a:rPr lang="en-US" sz="900" i="1" dirty="0"/>
              <a:t>);</a:t>
            </a:r>
          </a:p>
          <a:p>
            <a:r>
              <a:rPr lang="en-US" sz="900" dirty="0"/>
              <a:t>		</a:t>
            </a:r>
            <a:r>
              <a:rPr lang="en-US" sz="900" dirty="0" err="1"/>
              <a:t>params.addRule</a:t>
            </a:r>
            <a:r>
              <a:rPr lang="en-US" sz="900" dirty="0"/>
              <a:t>(</a:t>
            </a:r>
            <a:r>
              <a:rPr lang="en-US" sz="900" dirty="0" err="1"/>
              <a:t>RelativeLayout.</a:t>
            </a:r>
            <a:r>
              <a:rPr lang="en-US" sz="900" i="1" dirty="0" err="1"/>
              <a:t>ALIGN_PARENT_BOTTOM</a:t>
            </a:r>
            <a:r>
              <a:rPr lang="en-US" sz="900" i="1" dirty="0"/>
              <a:t>);</a:t>
            </a:r>
          </a:p>
          <a:p>
            <a:r>
              <a:rPr lang="en-US" sz="900" dirty="0"/>
              <a:t>		</a:t>
            </a:r>
            <a:r>
              <a:rPr lang="en-US" sz="900" dirty="0" err="1"/>
              <a:t>params.bottomMargin</a:t>
            </a:r>
            <a:r>
              <a:rPr lang="en-US" sz="900" dirty="0"/>
              <a:t> = 10;</a:t>
            </a:r>
          </a:p>
          <a:p>
            <a:endParaRPr lang="en-US" sz="900" dirty="0"/>
          </a:p>
          <a:p>
            <a:r>
              <a:rPr lang="en-US" sz="900" dirty="0"/>
              <a:t>		</a:t>
            </a:r>
            <a:r>
              <a:rPr lang="en-US" sz="900" dirty="0" err="1"/>
              <a:t>launchPayPalButton.setLayoutParams</a:t>
            </a:r>
            <a:r>
              <a:rPr lang="en-US" sz="900" dirty="0"/>
              <a:t>(</a:t>
            </a:r>
            <a:r>
              <a:rPr lang="en-US" sz="900" dirty="0" err="1"/>
              <a:t>params</a:t>
            </a:r>
            <a:r>
              <a:rPr lang="en-US" sz="900" dirty="0"/>
              <a:t>);</a:t>
            </a:r>
          </a:p>
          <a:p>
            <a:r>
              <a:rPr lang="en-US" sz="900" dirty="0"/>
              <a:t>		</a:t>
            </a:r>
            <a:r>
              <a:rPr lang="en-US" sz="900" dirty="0" err="1"/>
              <a:t>launchPayPalButton.setId</a:t>
            </a:r>
            <a:r>
              <a:rPr lang="en-US" sz="900" dirty="0"/>
              <a:t>(</a:t>
            </a:r>
            <a:r>
              <a:rPr lang="en-US" sz="900" i="1" dirty="0"/>
              <a:t>PAYPAL_BUTTON_ID);</a:t>
            </a:r>
          </a:p>
          <a:p>
            <a:r>
              <a:rPr lang="en-US" sz="900" dirty="0"/>
              <a:t>		((</a:t>
            </a:r>
            <a:r>
              <a:rPr lang="en-US" sz="900" dirty="0" err="1"/>
              <a:t>RelativeLayout</a:t>
            </a:r>
            <a:r>
              <a:rPr lang="en-US" sz="900" dirty="0"/>
              <a:t>) </a:t>
            </a:r>
            <a:r>
              <a:rPr lang="en-US" sz="900" dirty="0" err="1"/>
              <a:t>findViewById</a:t>
            </a:r>
            <a:r>
              <a:rPr lang="en-US" sz="900" dirty="0"/>
              <a:t>(R.id.</a:t>
            </a:r>
            <a:r>
              <a:rPr lang="en-US" sz="900" i="1" dirty="0"/>
              <a:t>RelativeLayout01))</a:t>
            </a:r>
          </a:p>
          <a:p>
            <a:r>
              <a:rPr lang="en-US" sz="900" dirty="0"/>
              <a:t>				.</a:t>
            </a:r>
            <a:r>
              <a:rPr lang="en-US" sz="900" dirty="0" err="1"/>
              <a:t>addView</a:t>
            </a:r>
            <a:r>
              <a:rPr lang="en-US" sz="900" dirty="0"/>
              <a:t>(</a:t>
            </a:r>
            <a:r>
              <a:rPr lang="en-US" sz="900" dirty="0" err="1"/>
              <a:t>launchPayPalButton</a:t>
            </a:r>
            <a:r>
              <a:rPr lang="en-US" sz="900" dirty="0"/>
              <a:t>);</a:t>
            </a:r>
          </a:p>
          <a:p>
            <a:r>
              <a:rPr lang="en-US" sz="900" dirty="0"/>
              <a:t>		((</a:t>
            </a:r>
            <a:r>
              <a:rPr lang="en-US" sz="900" dirty="0" err="1"/>
              <a:t>RelativeLayout</a:t>
            </a:r>
            <a:r>
              <a:rPr lang="en-US" sz="900" dirty="0"/>
              <a:t>) </a:t>
            </a:r>
            <a:r>
              <a:rPr lang="en-US" sz="900" dirty="0" err="1"/>
              <a:t>findViewById</a:t>
            </a:r>
            <a:r>
              <a:rPr lang="en-US" sz="900" dirty="0"/>
              <a:t>(R.id.</a:t>
            </a:r>
            <a:r>
              <a:rPr lang="en-US" sz="900" i="1" dirty="0"/>
              <a:t>RelativeLayout01))</a:t>
            </a:r>
          </a:p>
          <a:p>
            <a:r>
              <a:rPr lang="en-US" sz="900" dirty="0"/>
              <a:t>				.</a:t>
            </a:r>
            <a:r>
              <a:rPr lang="en-US" sz="900" dirty="0" err="1"/>
              <a:t>setGravity</a:t>
            </a:r>
            <a:r>
              <a:rPr lang="en-US" sz="900" dirty="0"/>
              <a:t>(</a:t>
            </a:r>
            <a:r>
              <a:rPr lang="en-US" sz="900" dirty="0" err="1"/>
              <a:t>Gravity.</a:t>
            </a:r>
            <a:r>
              <a:rPr lang="en-US" sz="900" i="1" dirty="0" err="1"/>
              <a:t>CENTER_HORIZONTAL</a:t>
            </a:r>
            <a:r>
              <a:rPr lang="en-US" sz="900" i="1" dirty="0"/>
              <a:t>);</a:t>
            </a:r>
          </a:p>
          <a:p>
            <a:endParaRPr lang="en-US" sz="900" dirty="0"/>
          </a:p>
          <a:p>
            <a:r>
              <a:rPr lang="en-US" sz="9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3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generate PayPal button w/ </a:t>
            </a:r>
            <a:r>
              <a:rPr lang="en-US" dirty="0" err="1" smtClean="0"/>
              <a:t>onClickListener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3657600"/>
          </a:xfrm>
        </p:spPr>
        <p:txBody>
          <a:bodyPr wrap="square">
            <a:noAutofit/>
          </a:bodyPr>
          <a:lstStyle/>
          <a:p>
            <a:endParaRPr lang="en-US" sz="900" dirty="0"/>
          </a:p>
          <a:p>
            <a:r>
              <a:rPr lang="en-US" sz="900" dirty="0"/>
              <a:t>	</a:t>
            </a:r>
            <a:r>
              <a:rPr lang="en-US" sz="900" b="1" dirty="0"/>
              <a:t>private void </a:t>
            </a:r>
            <a:r>
              <a:rPr lang="en-US" sz="900" b="1" dirty="0" err="1"/>
              <a:t>removePayPalButton</a:t>
            </a:r>
            <a:r>
              <a:rPr lang="en-US" sz="900" b="1" dirty="0"/>
              <a:t>() {</a:t>
            </a:r>
          </a:p>
          <a:p>
            <a:r>
              <a:rPr lang="en-US" sz="900" dirty="0"/>
              <a:t>		// Avoid an exception for setting a parent more than once</a:t>
            </a:r>
          </a:p>
          <a:p>
            <a:r>
              <a:rPr lang="en-US" sz="900" dirty="0"/>
              <a:t>		</a:t>
            </a:r>
            <a:r>
              <a:rPr lang="en-US" sz="900" b="1" dirty="0"/>
              <a:t>if (</a:t>
            </a:r>
            <a:r>
              <a:rPr lang="en-US" sz="900" b="1" dirty="0" err="1"/>
              <a:t>launchPayPalButton</a:t>
            </a:r>
            <a:r>
              <a:rPr lang="en-US" sz="900" b="1" dirty="0"/>
              <a:t> != null) {</a:t>
            </a:r>
          </a:p>
          <a:p>
            <a:r>
              <a:rPr lang="en-US" sz="900" dirty="0"/>
              <a:t>			((</a:t>
            </a:r>
            <a:r>
              <a:rPr lang="en-US" sz="900" dirty="0" err="1"/>
              <a:t>RelativeLayout</a:t>
            </a:r>
            <a:r>
              <a:rPr lang="en-US" sz="900" dirty="0"/>
              <a:t>) </a:t>
            </a:r>
            <a:r>
              <a:rPr lang="en-US" sz="900" dirty="0" err="1"/>
              <a:t>findViewById</a:t>
            </a:r>
            <a:r>
              <a:rPr lang="en-US" sz="900" dirty="0"/>
              <a:t>(R.id.</a:t>
            </a:r>
            <a:r>
              <a:rPr lang="en-US" sz="900" i="1" dirty="0"/>
              <a:t>RelativeLayout01))</a:t>
            </a:r>
          </a:p>
          <a:p>
            <a:r>
              <a:rPr lang="en-US" sz="900" dirty="0"/>
              <a:t>					.</a:t>
            </a:r>
            <a:r>
              <a:rPr lang="en-US" sz="900" dirty="0" err="1"/>
              <a:t>removeView</a:t>
            </a:r>
            <a:r>
              <a:rPr lang="en-US" sz="900" dirty="0"/>
              <a:t>(</a:t>
            </a:r>
            <a:r>
              <a:rPr lang="en-US" sz="900" dirty="0" err="1"/>
              <a:t>launchPayPalButton</a:t>
            </a:r>
            <a:r>
              <a:rPr lang="en-US" sz="900" dirty="0"/>
              <a:t>);</a:t>
            </a:r>
          </a:p>
          <a:p>
            <a:r>
              <a:rPr lang="en-US" sz="900" dirty="0"/>
              <a:t>		}</a:t>
            </a:r>
          </a:p>
          <a:p>
            <a:r>
              <a:rPr lang="en-US" sz="900" dirty="0"/>
              <a:t>	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Start payment Activity using Checkout Intent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r>
              <a:rPr lang="en-US" sz="900" b="1" dirty="0"/>
              <a:t>public void </a:t>
            </a:r>
            <a:r>
              <a:rPr lang="en-US" sz="900" b="1" dirty="0" err="1"/>
              <a:t>PayPalButtonClick</a:t>
            </a:r>
            <a:r>
              <a:rPr lang="en-US" sz="900" b="1" dirty="0"/>
              <a:t>(View arg0) {</a:t>
            </a:r>
          </a:p>
          <a:p>
            <a:r>
              <a:rPr lang="en-US" sz="900" dirty="0"/>
              <a:t>		</a:t>
            </a:r>
          </a:p>
          <a:p>
            <a:r>
              <a:rPr lang="en-US" sz="900" dirty="0"/>
              <a:t>			// Create a basic </a:t>
            </a:r>
            <a:r>
              <a:rPr lang="en-US" sz="900" dirty="0" err="1"/>
              <a:t>PayPalPayment</a:t>
            </a:r>
            <a:r>
              <a:rPr lang="en-US" sz="900" dirty="0"/>
              <a:t>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PayPalPayment</a:t>
            </a:r>
            <a:r>
              <a:rPr lang="en-US" sz="900" dirty="0"/>
              <a:t> payment = </a:t>
            </a:r>
            <a:r>
              <a:rPr lang="en-US" sz="900" b="1" dirty="0"/>
              <a:t>new </a:t>
            </a:r>
            <a:r>
              <a:rPr lang="en-US" sz="900" b="1" dirty="0" err="1"/>
              <a:t>PayPalPayment</a:t>
            </a:r>
            <a:r>
              <a:rPr lang="en-US" sz="900" b="1" dirty="0"/>
              <a:t>();</a:t>
            </a:r>
          </a:p>
          <a:p>
            <a:r>
              <a:rPr lang="en-US" sz="900" dirty="0"/>
              <a:t>			// Sets the currency type for this payment.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payment.setCurrencyType</a:t>
            </a:r>
            <a:r>
              <a:rPr lang="en-US" sz="900" dirty="0"/>
              <a:t>("USD");</a:t>
            </a:r>
          </a:p>
          <a:p>
            <a:r>
              <a:rPr lang="en-US" sz="900" dirty="0"/>
              <a:t>			// Sets the recipient for the payment. This can also be a phone</a:t>
            </a:r>
          </a:p>
          <a:p>
            <a:r>
              <a:rPr lang="en-US" sz="900" dirty="0"/>
              <a:t>			// number.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payment.setRecipient</a:t>
            </a:r>
            <a:r>
              <a:rPr lang="en-US" sz="900" dirty="0"/>
              <a:t>("ppalav_1285013097_biz@yahoo.com");</a:t>
            </a:r>
          </a:p>
          <a:p>
            <a:r>
              <a:rPr lang="en-US" sz="900" dirty="0"/>
              <a:t>			// Sets the amount of the payment, not including tax and shipping</a:t>
            </a:r>
          </a:p>
          <a:p>
            <a:r>
              <a:rPr lang="en-US" sz="900" dirty="0"/>
              <a:t>			// amounts.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payment.setSubtotal</a:t>
            </a:r>
            <a:r>
              <a:rPr lang="en-US" sz="900" dirty="0"/>
              <a:t>(</a:t>
            </a:r>
            <a:r>
              <a:rPr lang="en-US" sz="900" b="1" dirty="0"/>
              <a:t>new </a:t>
            </a:r>
            <a:r>
              <a:rPr lang="en-US" sz="900" b="1" dirty="0" err="1"/>
              <a:t>BigDecimal</a:t>
            </a:r>
            <a:r>
              <a:rPr lang="en-US" sz="900" b="1" dirty="0"/>
              <a:t>(_</a:t>
            </a:r>
            <a:r>
              <a:rPr lang="en-US" sz="900" b="1" dirty="0" err="1"/>
              <a:t>theSubtotal</a:t>
            </a:r>
            <a:r>
              <a:rPr lang="en-US" sz="900" b="1" dirty="0"/>
              <a:t>));</a:t>
            </a:r>
          </a:p>
          <a:p>
            <a:r>
              <a:rPr lang="en-US" sz="900" dirty="0"/>
              <a:t>			// Sets the payment type. This can be PAYMENT_TYPE_GOODS,</a:t>
            </a:r>
          </a:p>
          <a:p>
            <a:r>
              <a:rPr lang="en-US" sz="900" dirty="0"/>
              <a:t>			// PAYMENT_TYPE_SERVICE, PAYMENT_TYPE_PERSONAL, or</a:t>
            </a:r>
          </a:p>
          <a:p>
            <a:r>
              <a:rPr lang="en-US" sz="900" dirty="0"/>
              <a:t>			// PAYMENT_TYPE_NONE.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payment.setPaymentType</a:t>
            </a:r>
            <a:r>
              <a:rPr lang="en-US" sz="900" dirty="0"/>
              <a:t>(</a:t>
            </a:r>
            <a:r>
              <a:rPr lang="en-US" sz="900" dirty="0" err="1"/>
              <a:t>PayPal.</a:t>
            </a:r>
            <a:r>
              <a:rPr lang="en-US" sz="900" i="1" dirty="0" err="1"/>
              <a:t>PAYMENT_TYPE_GOODS</a:t>
            </a:r>
            <a:r>
              <a:rPr lang="en-US" sz="900" i="1" dirty="0"/>
              <a:t>);</a:t>
            </a:r>
          </a:p>
          <a:p>
            <a:endParaRPr lang="en-US" sz="900" dirty="0"/>
          </a:p>
          <a:p>
            <a:r>
              <a:rPr lang="en-US" sz="900" dirty="0"/>
              <a:t>			// </a:t>
            </a:r>
            <a:r>
              <a:rPr lang="en-US" sz="900" dirty="0" err="1"/>
              <a:t>PayPalInvoiceData</a:t>
            </a:r>
            <a:r>
              <a:rPr lang="en-US" sz="900" dirty="0"/>
              <a:t> can contain tax and shipping amounts. It also</a:t>
            </a:r>
          </a:p>
          <a:p>
            <a:r>
              <a:rPr lang="en-US" sz="900" dirty="0"/>
              <a:t>			// contains an </a:t>
            </a:r>
            <a:r>
              <a:rPr lang="en-US" sz="900" dirty="0" err="1"/>
              <a:t>ArrayList</a:t>
            </a:r>
            <a:r>
              <a:rPr lang="en-US" sz="900" dirty="0"/>
              <a:t> of </a:t>
            </a:r>
            <a:r>
              <a:rPr lang="en-US" sz="900" dirty="0" err="1"/>
              <a:t>PayPalInvoiceItem</a:t>
            </a:r>
            <a:r>
              <a:rPr lang="en-US" sz="900" dirty="0"/>
              <a:t> which can</a:t>
            </a:r>
          </a:p>
          <a:p>
            <a:r>
              <a:rPr lang="en-US" sz="900" dirty="0"/>
              <a:t>			// be filled out. These are not required for any transaction.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PayPalInvoiceData</a:t>
            </a:r>
            <a:r>
              <a:rPr lang="en-US" sz="900" dirty="0"/>
              <a:t> invoice = </a:t>
            </a:r>
            <a:r>
              <a:rPr lang="en-US" sz="900" b="1" dirty="0"/>
              <a:t>new </a:t>
            </a:r>
            <a:r>
              <a:rPr lang="en-US" sz="900" b="1" dirty="0" err="1"/>
              <a:t>PayPalInvoiceData</a:t>
            </a:r>
            <a:r>
              <a:rPr lang="en-US" sz="900" b="1" dirty="0"/>
              <a:t>();</a:t>
            </a:r>
          </a:p>
          <a:p>
            <a:r>
              <a:rPr lang="en-US" sz="900" dirty="0"/>
              <a:t>			// Sets the tax amount.</a:t>
            </a:r>
          </a:p>
          <a:p>
            <a:r>
              <a:rPr lang="en-US" sz="900" dirty="0"/>
              <a:t>			</a:t>
            </a:r>
            <a:r>
              <a:rPr lang="en-US" sz="900" dirty="0" err="1"/>
              <a:t>invoice.setTax</a:t>
            </a:r>
            <a:r>
              <a:rPr lang="en-US" sz="900" dirty="0"/>
              <a:t>(</a:t>
            </a:r>
            <a:r>
              <a:rPr lang="en-US" sz="900" b="1" dirty="0"/>
              <a:t>new </a:t>
            </a:r>
            <a:r>
              <a:rPr lang="en-US" sz="900" b="1" dirty="0" err="1"/>
              <a:t>BigDecimal</a:t>
            </a:r>
            <a:r>
              <a:rPr lang="en-US" sz="900" b="1" dirty="0"/>
              <a:t>(_</a:t>
            </a:r>
            <a:r>
              <a:rPr lang="en-US" sz="900" b="1" dirty="0" err="1"/>
              <a:t>taxAmount</a:t>
            </a:r>
            <a:r>
              <a:rPr lang="en-US" sz="900" b="1" dirty="0"/>
              <a:t>))</a:t>
            </a:r>
            <a:r>
              <a:rPr lang="en-US" sz="900" b="1" dirty="0" smtClean="0"/>
              <a:t>;</a:t>
            </a:r>
            <a:endParaRPr lang="en-US" sz="9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5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Handle result from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248400" cy="3733800"/>
          </a:xfrm>
        </p:spPr>
        <p:txBody>
          <a:bodyPr wrap="square">
            <a:noAutofit/>
          </a:bodyPr>
          <a:lstStyle/>
          <a:p>
            <a:r>
              <a:rPr lang="en-US" sz="800" b="1" dirty="0"/>
              <a:t>public void </a:t>
            </a:r>
            <a:r>
              <a:rPr lang="en-US" sz="800" b="1" dirty="0" err="1"/>
              <a:t>PayPalActivityResult</a:t>
            </a:r>
            <a:r>
              <a:rPr lang="en-US" sz="800" b="1" dirty="0"/>
              <a:t>(</a:t>
            </a:r>
            <a:r>
              <a:rPr lang="en-US" sz="800" b="1" dirty="0" err="1"/>
              <a:t>int</a:t>
            </a:r>
            <a:r>
              <a:rPr lang="en-US" sz="800" b="1" dirty="0"/>
              <a:t> </a:t>
            </a:r>
            <a:r>
              <a:rPr lang="en-US" sz="800" b="1" dirty="0" err="1"/>
              <a:t>requestCode</a:t>
            </a:r>
            <a:r>
              <a:rPr lang="en-US" sz="800" b="1" dirty="0"/>
              <a:t>, </a:t>
            </a:r>
            <a:r>
              <a:rPr lang="en-US" sz="800" b="1" dirty="0" err="1"/>
              <a:t>int</a:t>
            </a:r>
            <a:r>
              <a:rPr lang="en-US" sz="800" b="1" dirty="0"/>
              <a:t> </a:t>
            </a:r>
            <a:r>
              <a:rPr lang="en-US" sz="800" b="1" dirty="0" err="1"/>
              <a:t>resultCode</a:t>
            </a:r>
            <a:r>
              <a:rPr lang="en-US" sz="800" b="1" dirty="0"/>
              <a:t>, Intent intent) {</a:t>
            </a:r>
          </a:p>
          <a:p>
            <a:r>
              <a:rPr lang="en-US" sz="800" dirty="0"/>
              <a:t>			</a:t>
            </a:r>
            <a:r>
              <a:rPr lang="en-US" sz="800" b="1" dirty="0"/>
              <a:t>switch (</a:t>
            </a:r>
            <a:r>
              <a:rPr lang="en-US" sz="800" b="1" dirty="0" err="1"/>
              <a:t>resultCode</a:t>
            </a:r>
            <a:r>
              <a:rPr lang="en-US" sz="800" b="1" dirty="0"/>
              <a:t>) {</a:t>
            </a:r>
          </a:p>
          <a:p>
            <a:r>
              <a:rPr lang="en-US" sz="800" dirty="0"/>
              <a:t>			</a:t>
            </a:r>
            <a:r>
              <a:rPr lang="en-US" sz="800" b="1" dirty="0"/>
              <a:t>case </a:t>
            </a:r>
            <a:r>
              <a:rPr lang="en-US" sz="800" b="1" dirty="0" err="1"/>
              <a:t>Activity.</a:t>
            </a:r>
            <a:r>
              <a:rPr lang="en-US" sz="800" b="1" i="1" dirty="0" err="1"/>
              <a:t>RESULT_OK</a:t>
            </a:r>
            <a:r>
              <a:rPr lang="en-US" sz="800" b="1" i="1" dirty="0"/>
              <a:t>:</a:t>
            </a:r>
          </a:p>
          <a:p>
            <a:r>
              <a:rPr lang="en-US" sz="800" dirty="0"/>
              <a:t>				// The payment succeeded</a:t>
            </a:r>
          </a:p>
          <a:p>
            <a:r>
              <a:rPr lang="en-US" sz="800" dirty="0"/>
              <a:t>				String </a:t>
            </a:r>
            <a:r>
              <a:rPr lang="en-US" sz="800" dirty="0" err="1"/>
              <a:t>payKey</a:t>
            </a:r>
            <a:r>
              <a:rPr lang="en-US" sz="800" dirty="0"/>
              <a:t> = </a:t>
            </a:r>
            <a:r>
              <a:rPr lang="en-US" sz="800" dirty="0" err="1" smtClean="0"/>
              <a:t>intent.getStringExtra</a:t>
            </a:r>
            <a:r>
              <a:rPr lang="en-US" sz="800" dirty="0"/>
              <a:t>(</a:t>
            </a:r>
            <a:r>
              <a:rPr lang="en-US" sz="800" dirty="0" err="1"/>
              <a:t>PayPalActivity.</a:t>
            </a:r>
            <a:r>
              <a:rPr lang="en-US" sz="800" i="1" dirty="0" err="1"/>
              <a:t>EXTRA_PAY_KEY</a:t>
            </a:r>
            <a:r>
              <a:rPr lang="en-US" sz="800" i="1" dirty="0"/>
              <a:t>);</a:t>
            </a:r>
          </a:p>
          <a:p>
            <a:r>
              <a:rPr lang="en-US" sz="800" dirty="0"/>
              <a:t>				</a:t>
            </a:r>
            <a:r>
              <a:rPr lang="en-US" sz="800" b="1" dirty="0" err="1"/>
              <a:t>this.paymentSucceeded</a:t>
            </a:r>
            <a:r>
              <a:rPr lang="en-US" sz="800" b="1" dirty="0"/>
              <a:t>(</a:t>
            </a:r>
            <a:r>
              <a:rPr lang="en-US" sz="800" b="1" dirty="0" err="1"/>
              <a:t>payKey</a:t>
            </a:r>
            <a:r>
              <a:rPr lang="en-US" sz="800" b="1" dirty="0"/>
              <a:t>);</a:t>
            </a:r>
          </a:p>
          <a:p>
            <a:r>
              <a:rPr lang="en-US" sz="800" dirty="0"/>
              <a:t>				</a:t>
            </a:r>
            <a:r>
              <a:rPr lang="en-US" sz="800" b="1" dirty="0"/>
              <a:t>break;</a:t>
            </a:r>
          </a:p>
          <a:p>
            <a:r>
              <a:rPr lang="en-US" sz="800" dirty="0"/>
              <a:t>			</a:t>
            </a:r>
            <a:r>
              <a:rPr lang="en-US" sz="800" b="1" dirty="0"/>
              <a:t>case </a:t>
            </a:r>
            <a:r>
              <a:rPr lang="en-US" sz="800" b="1" dirty="0" err="1"/>
              <a:t>Activity.</a:t>
            </a:r>
            <a:r>
              <a:rPr lang="en-US" sz="800" b="1" i="1" dirty="0" err="1"/>
              <a:t>RESULT_CANCELED</a:t>
            </a:r>
            <a:r>
              <a:rPr lang="en-US" sz="800" b="1" i="1" dirty="0"/>
              <a:t>:</a:t>
            </a:r>
          </a:p>
          <a:p>
            <a:r>
              <a:rPr lang="en-US" sz="800" dirty="0"/>
              <a:t>				// The payment was canceled</a:t>
            </a:r>
          </a:p>
          <a:p>
            <a:r>
              <a:rPr lang="en-US" sz="800" dirty="0"/>
              <a:t>				</a:t>
            </a:r>
            <a:r>
              <a:rPr lang="en-US" sz="800" b="1" dirty="0" err="1"/>
              <a:t>this.paymentCanceled</a:t>
            </a:r>
            <a:r>
              <a:rPr lang="en-US" sz="800" b="1" dirty="0"/>
              <a:t>();</a:t>
            </a:r>
          </a:p>
          <a:p>
            <a:r>
              <a:rPr lang="en-US" sz="800" dirty="0"/>
              <a:t>				</a:t>
            </a:r>
            <a:r>
              <a:rPr lang="en-US" sz="800" b="1" dirty="0"/>
              <a:t>break;</a:t>
            </a:r>
          </a:p>
          <a:p>
            <a:r>
              <a:rPr lang="en-US" sz="800" dirty="0"/>
              <a:t>			</a:t>
            </a:r>
            <a:r>
              <a:rPr lang="en-US" sz="800" b="1" dirty="0"/>
              <a:t>case </a:t>
            </a:r>
            <a:r>
              <a:rPr lang="en-US" sz="800" b="1" dirty="0" err="1"/>
              <a:t>PayPalActivity.</a:t>
            </a:r>
            <a:r>
              <a:rPr lang="en-US" sz="800" b="1" i="1" dirty="0" err="1"/>
              <a:t>RESULT_FAILURE</a:t>
            </a:r>
            <a:r>
              <a:rPr lang="en-US" sz="800" b="1" i="1" dirty="0"/>
              <a:t>:</a:t>
            </a:r>
          </a:p>
          <a:p>
            <a:r>
              <a:rPr lang="en-US" sz="800" dirty="0"/>
              <a:t>				// The payment failed -- we get the error from the</a:t>
            </a:r>
          </a:p>
          <a:p>
            <a:r>
              <a:rPr lang="en-US" sz="800" dirty="0"/>
              <a:t>				// EXTRA_ERROR_ID and EXTRA_ERROR_MESSAGE</a:t>
            </a:r>
          </a:p>
          <a:p>
            <a:r>
              <a:rPr lang="en-US" sz="800" dirty="0"/>
              <a:t>				String </a:t>
            </a:r>
            <a:r>
              <a:rPr lang="en-US" sz="800" dirty="0" err="1"/>
              <a:t>errorID</a:t>
            </a:r>
            <a:r>
              <a:rPr lang="en-US" sz="800" dirty="0"/>
              <a:t> = </a:t>
            </a:r>
            <a:r>
              <a:rPr lang="en-US" sz="800" dirty="0" err="1" smtClean="0"/>
              <a:t>intent.getStringExtra</a:t>
            </a:r>
            <a:r>
              <a:rPr lang="en-US" sz="800" dirty="0"/>
              <a:t>(</a:t>
            </a:r>
            <a:r>
              <a:rPr lang="en-US" sz="800" dirty="0" err="1"/>
              <a:t>PayPalActivity.</a:t>
            </a:r>
            <a:r>
              <a:rPr lang="en-US" sz="800" i="1" dirty="0" err="1"/>
              <a:t>EXTRA_ERROR_ID</a:t>
            </a:r>
            <a:r>
              <a:rPr lang="en-US" sz="800" i="1" dirty="0"/>
              <a:t>);</a:t>
            </a:r>
          </a:p>
          <a:p>
            <a:r>
              <a:rPr lang="en-US" sz="800" dirty="0"/>
              <a:t>				String </a:t>
            </a:r>
            <a:r>
              <a:rPr lang="en-US" sz="800" dirty="0" err="1"/>
              <a:t>errorMessage</a:t>
            </a:r>
            <a:r>
              <a:rPr lang="en-US" sz="800" dirty="0"/>
              <a:t> = </a:t>
            </a:r>
            <a:r>
              <a:rPr lang="en-US" sz="800" dirty="0" err="1" smtClean="0"/>
              <a:t>intent.getStringExtra</a:t>
            </a:r>
            <a:r>
              <a:rPr lang="en-US" sz="800" dirty="0" smtClean="0"/>
              <a:t>(</a:t>
            </a:r>
            <a:r>
              <a:rPr lang="en-US" sz="800" dirty="0" err="1"/>
              <a:t>PayPalActivity.</a:t>
            </a:r>
            <a:r>
              <a:rPr lang="en-US" sz="800" i="1" dirty="0" err="1"/>
              <a:t>EXTRA_ERROR_MESSAGE</a:t>
            </a:r>
            <a:r>
              <a:rPr lang="en-US" sz="800" i="1" dirty="0"/>
              <a:t>);</a:t>
            </a:r>
          </a:p>
          <a:p>
            <a:r>
              <a:rPr lang="en-US" sz="800" dirty="0"/>
              <a:t>				</a:t>
            </a:r>
            <a:r>
              <a:rPr lang="en-US" sz="800" b="1" dirty="0" err="1"/>
              <a:t>this.paymentFailed</a:t>
            </a:r>
            <a:r>
              <a:rPr lang="en-US" sz="800" b="1" dirty="0"/>
              <a:t>(</a:t>
            </a:r>
            <a:r>
              <a:rPr lang="en-US" sz="800" b="1" dirty="0" err="1"/>
              <a:t>errorID</a:t>
            </a:r>
            <a:r>
              <a:rPr lang="en-US" sz="800" b="1" dirty="0"/>
              <a:t>, </a:t>
            </a:r>
            <a:r>
              <a:rPr lang="en-US" sz="800" b="1" dirty="0" err="1"/>
              <a:t>errorMessage</a:t>
            </a:r>
            <a:r>
              <a:rPr lang="en-US" sz="800" b="1" dirty="0"/>
              <a:t>);</a:t>
            </a:r>
          </a:p>
          <a:p>
            <a:r>
              <a:rPr lang="en-US" sz="800" dirty="0"/>
              <a:t>			}</a:t>
            </a:r>
          </a:p>
          <a:p>
            <a:r>
              <a:rPr lang="en-US" sz="800" dirty="0"/>
              <a:t>	}</a:t>
            </a:r>
            <a:endParaRPr lang="en-US" sz="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9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8DA7-C5E7-4EC6-A4E8-D73C0420CA0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0407" y="1833551"/>
            <a:ext cx="1542147" cy="1453539"/>
          </a:xfrm>
        </p:spPr>
        <p:txBody>
          <a:bodyPr/>
          <a:lstStyle/>
          <a:p>
            <a:endParaRPr lang="en-US" sz="1200" dirty="0" smtClean="0">
              <a:solidFill>
                <a:srgbClr val="19194D"/>
              </a:solidFill>
              <a:latin typeface="Verdan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2819400" y="1752600"/>
            <a:ext cx="1542147" cy="1595449"/>
          </a:xfrm>
        </p:spPr>
        <p:txBody>
          <a:bodyPr>
            <a:normAutofit fontScale="85000" lnSpcReduction="20000"/>
          </a:bodyPr>
          <a:lstStyle/>
          <a:p>
            <a:endParaRPr lang="en-US" dirty="0" smtClean="0">
              <a:solidFill>
                <a:srgbClr val="19194D"/>
              </a:solidFill>
              <a:latin typeface="Verdana" charset="0"/>
            </a:endParaRP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The worldwide market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for mobile payments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will grow to </a:t>
            </a:r>
          </a:p>
          <a:p>
            <a:r>
              <a:rPr lang="en-US" sz="1400" b="1" u="sng" dirty="0" smtClean="0">
                <a:solidFill>
                  <a:srgbClr val="19194D"/>
                </a:solidFill>
                <a:latin typeface="Verdana" charset="0"/>
              </a:rPr>
              <a:t>$633.4 billion</a:t>
            </a:r>
            <a:r>
              <a:rPr lang="en-US" sz="1400" u="sng" dirty="0" smtClean="0">
                <a:solidFill>
                  <a:srgbClr val="19194D"/>
                </a:solidFill>
                <a:latin typeface="Verdana" charset="0"/>
              </a:rPr>
              <a:t>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by 2014, up from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$68.7 billion in 2009</a:t>
            </a:r>
          </a:p>
          <a:p>
            <a:r>
              <a:rPr lang="en-US" sz="1300" dirty="0" smtClean="0">
                <a:solidFill>
                  <a:srgbClr val="19194D"/>
                </a:solidFill>
                <a:latin typeface="Verdana" charset="0"/>
              </a:rPr>
              <a:t>(Generator– 5/2010 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5241300" y="1833551"/>
            <a:ext cx="1692900" cy="159544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The total value of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global mobile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transactions will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increase from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 $162 billion in 2010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to </a:t>
            </a:r>
            <a:r>
              <a:rPr lang="en-US" b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2014 </a:t>
            </a:r>
          </a:p>
          <a:p>
            <a:r>
              <a:rPr lang="en-US" sz="1000" dirty="0" smtClean="0">
                <a:solidFill>
                  <a:srgbClr val="19194D"/>
                </a:solidFill>
                <a:latin typeface="Verdana" charset="0"/>
              </a:rPr>
              <a:t>(Yankee – 2/2011) 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05000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M-Commerce is predicted to reach </a:t>
            </a:r>
            <a:r>
              <a:rPr lang="en-US" sz="12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</a:p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in 2015, Japan remains king </a:t>
            </a:r>
          </a:p>
          <a:p>
            <a:r>
              <a:rPr lang="en-US" sz="1100" dirty="0" smtClean="0">
                <a:solidFill>
                  <a:srgbClr val="19194D"/>
                </a:solidFill>
                <a:latin typeface="Verdana" charset="0"/>
              </a:rPr>
              <a:t>(Gartner – 1/2011)</a:t>
            </a:r>
            <a:endParaRPr lang="en-US" sz="1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 descr="\\fileserver\General\1-Clients\PayPal\PPT-Template\Images\Cropped Images\consumer\_MG_3087-clipped.png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286000" y="3352800"/>
            <a:ext cx="2209800" cy="1473201"/>
          </a:xfrm>
          <a:prstGeom prst="rect">
            <a:avLst/>
          </a:prstGeom>
          <a:noFill/>
        </p:spPr>
      </p:pic>
      <p:pic>
        <p:nvPicPr>
          <p:cNvPr id="13" name="Picture 4" descr="\\fileserver\General\1-Clients\PayPal\PPT-Template\Images\Cropped Images\consumer\200363024-001_4-clipped.pn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0" y="3276600"/>
            <a:ext cx="2083552" cy="1551173"/>
          </a:xfrm>
          <a:prstGeom prst="rect">
            <a:avLst/>
          </a:prstGeom>
          <a:noFill/>
        </p:spPr>
      </p:pic>
      <p:pic>
        <p:nvPicPr>
          <p:cNvPr id="14" name="Picture 5" descr="\\fileserver\General\1-Clients\PayPal\PPT-Template\Images\Cropped Images\consumer\EPI-09046_small_merchant-05_0161-clipped.png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4572000" y="3352800"/>
            <a:ext cx="2225352" cy="148356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57200" y="12954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2895600" y="1295400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$633.4 </a:t>
            </a:r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billion</a:t>
            </a:r>
            <a:r>
              <a:rPr lang="en-US" sz="18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800" i="1" dirty="0"/>
          </a:p>
        </p:txBody>
      </p:sp>
      <p:sp>
        <p:nvSpPr>
          <p:cNvPr id="17" name="Rectangle 16"/>
          <p:cNvSpPr/>
          <p:nvPr/>
        </p:nvSpPr>
        <p:spPr>
          <a:xfrm>
            <a:off x="5257800" y="1295400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sz="16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600" i="1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2514600" y="1219200"/>
            <a:ext cx="46482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286000" y="2971800"/>
            <a:ext cx="44196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800600" y="2514600"/>
            <a:ext cx="21336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209800" y="3810000"/>
            <a:ext cx="44196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8DA7-C5E7-4EC6-A4E8-D73C0420CA0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0407" y="1833551"/>
            <a:ext cx="1542147" cy="1453539"/>
          </a:xfrm>
        </p:spPr>
        <p:txBody>
          <a:bodyPr/>
          <a:lstStyle/>
          <a:p>
            <a:endParaRPr lang="en-US" sz="1200" dirty="0" smtClean="0">
              <a:solidFill>
                <a:srgbClr val="19194D"/>
              </a:solidFill>
              <a:latin typeface="Verdan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2819400" y="1752600"/>
            <a:ext cx="1542147" cy="1595449"/>
          </a:xfrm>
        </p:spPr>
        <p:txBody>
          <a:bodyPr>
            <a:normAutofit fontScale="85000" lnSpcReduction="20000"/>
          </a:bodyPr>
          <a:lstStyle/>
          <a:p>
            <a:endParaRPr lang="en-US" dirty="0" smtClean="0">
              <a:solidFill>
                <a:srgbClr val="19194D"/>
              </a:solidFill>
              <a:latin typeface="Verdana" charset="0"/>
            </a:endParaRP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The worldwide market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for mobile payments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will grow to </a:t>
            </a:r>
          </a:p>
          <a:p>
            <a:r>
              <a:rPr lang="en-US" sz="1400" b="1" u="sng" dirty="0" smtClean="0">
                <a:solidFill>
                  <a:srgbClr val="19194D"/>
                </a:solidFill>
                <a:latin typeface="Verdana" charset="0"/>
              </a:rPr>
              <a:t>$633.4 billion</a:t>
            </a:r>
            <a:r>
              <a:rPr lang="en-US" sz="1400" u="sng" dirty="0" smtClean="0">
                <a:solidFill>
                  <a:srgbClr val="19194D"/>
                </a:solidFill>
                <a:latin typeface="Verdana" charset="0"/>
              </a:rPr>
              <a:t>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by 2014, up from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$68.7 billion in 2009</a:t>
            </a:r>
          </a:p>
          <a:p>
            <a:r>
              <a:rPr lang="en-US" sz="1300" dirty="0" smtClean="0">
                <a:solidFill>
                  <a:srgbClr val="19194D"/>
                </a:solidFill>
                <a:latin typeface="Verdana" charset="0"/>
              </a:rPr>
              <a:t>(Generator– 5/2010 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5241300" y="1833551"/>
            <a:ext cx="1692900" cy="159544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The total value of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global mobile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transactions will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increase from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 $162 billion in 2010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to </a:t>
            </a:r>
            <a:r>
              <a:rPr lang="en-US" b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2014 </a:t>
            </a:r>
          </a:p>
          <a:p>
            <a:r>
              <a:rPr lang="en-US" sz="1000" dirty="0" smtClean="0">
                <a:solidFill>
                  <a:srgbClr val="19194D"/>
                </a:solidFill>
                <a:latin typeface="Verdana" charset="0"/>
              </a:rPr>
              <a:t>(Yankee – 2/2011) 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05000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M-Commerce is predicted to reach </a:t>
            </a:r>
            <a:r>
              <a:rPr lang="en-US" sz="12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</a:p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in 2015, Japan remains king </a:t>
            </a:r>
          </a:p>
          <a:p>
            <a:r>
              <a:rPr lang="en-US" sz="1100" dirty="0" smtClean="0">
                <a:solidFill>
                  <a:srgbClr val="19194D"/>
                </a:solidFill>
                <a:latin typeface="Verdana" charset="0"/>
              </a:rPr>
              <a:t>(Gartner – 1/2011)</a:t>
            </a:r>
            <a:endParaRPr lang="en-US" sz="1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 descr="\\fileserver\General\1-Clients\PayPal\PPT-Template\Images\Cropped Images\consumer\_MG_3087-clipped.png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286000" y="3352800"/>
            <a:ext cx="2209800" cy="1473201"/>
          </a:xfrm>
          <a:prstGeom prst="rect">
            <a:avLst/>
          </a:prstGeom>
          <a:noFill/>
        </p:spPr>
      </p:pic>
      <p:pic>
        <p:nvPicPr>
          <p:cNvPr id="13" name="Picture 4" descr="\\fileserver\General\1-Clients\PayPal\PPT-Template\Images\Cropped Images\consumer\200363024-001_4-clipped.pn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0" y="3276600"/>
            <a:ext cx="2083552" cy="1551173"/>
          </a:xfrm>
          <a:prstGeom prst="rect">
            <a:avLst/>
          </a:prstGeom>
          <a:noFill/>
        </p:spPr>
      </p:pic>
      <p:pic>
        <p:nvPicPr>
          <p:cNvPr id="14" name="Picture 5" descr="\\fileserver\General\1-Clients\PayPal\PPT-Template\Images\Cropped Images\consumer\EPI-09046_small_merchant-05_0161-clipped.png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4572000" y="3352800"/>
            <a:ext cx="2225352" cy="148356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57200" y="12954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2895600" y="1295400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$633.4 </a:t>
            </a:r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billion</a:t>
            </a:r>
            <a:r>
              <a:rPr lang="en-US" sz="18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800" i="1" dirty="0"/>
          </a:p>
        </p:txBody>
      </p:sp>
      <p:sp>
        <p:nvSpPr>
          <p:cNvPr id="17" name="Rectangle 16"/>
          <p:cNvSpPr/>
          <p:nvPr/>
        </p:nvSpPr>
        <p:spPr>
          <a:xfrm>
            <a:off x="5257800" y="1295400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sz="16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600" i="1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1219200"/>
            <a:ext cx="22098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48200" y="2971800"/>
            <a:ext cx="2057400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800600" y="2514600"/>
            <a:ext cx="2133600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495800" y="3810000"/>
            <a:ext cx="2133600" cy="99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38DA7-C5E7-4EC6-A4E8-D73C0420CA0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CONFLICTING STATEMENTS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0407" y="1833551"/>
            <a:ext cx="1542147" cy="1453539"/>
          </a:xfrm>
        </p:spPr>
        <p:txBody>
          <a:bodyPr/>
          <a:lstStyle/>
          <a:p>
            <a:endParaRPr lang="en-US" sz="1200" dirty="0" smtClean="0">
              <a:solidFill>
                <a:srgbClr val="19194D"/>
              </a:solidFill>
              <a:latin typeface="Verdana" charset="0"/>
              <a:ea typeface="ＭＳ Ｐゴシック" charset="0"/>
            </a:endParaRP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>
          <a:xfrm>
            <a:off x="2819400" y="1752600"/>
            <a:ext cx="1542147" cy="1595449"/>
          </a:xfrm>
        </p:spPr>
        <p:txBody>
          <a:bodyPr>
            <a:normAutofit fontScale="85000" lnSpcReduction="20000"/>
          </a:bodyPr>
          <a:lstStyle/>
          <a:p>
            <a:endParaRPr lang="en-US" dirty="0" smtClean="0">
              <a:solidFill>
                <a:srgbClr val="19194D"/>
              </a:solidFill>
              <a:latin typeface="Verdana" charset="0"/>
            </a:endParaRP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The worldwide market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for mobile payments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will grow to </a:t>
            </a:r>
          </a:p>
          <a:p>
            <a:r>
              <a:rPr lang="en-US" sz="1400" b="1" u="sng" dirty="0" smtClean="0">
                <a:solidFill>
                  <a:srgbClr val="19194D"/>
                </a:solidFill>
                <a:latin typeface="Verdana" charset="0"/>
              </a:rPr>
              <a:t>$633.4 billion</a:t>
            </a:r>
            <a:r>
              <a:rPr lang="en-US" sz="1400" u="sng" dirty="0" smtClean="0">
                <a:solidFill>
                  <a:srgbClr val="19194D"/>
                </a:solidFill>
                <a:latin typeface="Verdana" charset="0"/>
              </a:rPr>
              <a:t>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by 2014, up from </a:t>
            </a:r>
          </a:p>
          <a:p>
            <a:r>
              <a:rPr lang="en-US" sz="1400" dirty="0" smtClean="0">
                <a:solidFill>
                  <a:srgbClr val="19194D"/>
                </a:solidFill>
                <a:latin typeface="Verdana" charset="0"/>
              </a:rPr>
              <a:t>$68.7 billion in 2009</a:t>
            </a:r>
          </a:p>
          <a:p>
            <a:r>
              <a:rPr lang="en-US" sz="1300" dirty="0" smtClean="0">
                <a:solidFill>
                  <a:srgbClr val="19194D"/>
                </a:solidFill>
                <a:latin typeface="Verdana" charset="0"/>
              </a:rPr>
              <a:t>(Generator– 5/2010 </a:t>
            </a:r>
          </a:p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>
          <a:xfrm>
            <a:off x="5241300" y="1833551"/>
            <a:ext cx="1692900" cy="159544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The total value of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global mobile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transactions will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increase from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 $162 billion in 2010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to </a:t>
            </a:r>
            <a:r>
              <a:rPr lang="en-US" b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in </a:t>
            </a:r>
          </a:p>
          <a:p>
            <a:r>
              <a:rPr lang="en-US" dirty="0" smtClean="0">
                <a:solidFill>
                  <a:srgbClr val="19194D"/>
                </a:solidFill>
                <a:latin typeface="Verdana" charset="0"/>
              </a:rPr>
              <a:t>2014 </a:t>
            </a:r>
          </a:p>
          <a:p>
            <a:r>
              <a:rPr lang="en-US" sz="1000" dirty="0" smtClean="0">
                <a:solidFill>
                  <a:srgbClr val="19194D"/>
                </a:solidFill>
                <a:latin typeface="Verdana" charset="0"/>
              </a:rPr>
              <a:t>(Yankee – 2/2011) 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1905000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M-Commerce is predicted to reach </a:t>
            </a:r>
            <a:r>
              <a:rPr lang="en-US" sz="12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</a:p>
          <a:p>
            <a:r>
              <a:rPr lang="en-US" sz="1200" i="1" dirty="0" smtClean="0">
                <a:solidFill>
                  <a:srgbClr val="19194D"/>
                </a:solidFill>
                <a:latin typeface="Verdana" charset="0"/>
              </a:rPr>
              <a:t>in 2015, Japan remains king </a:t>
            </a:r>
          </a:p>
          <a:p>
            <a:r>
              <a:rPr lang="en-US" sz="1100" dirty="0" smtClean="0">
                <a:solidFill>
                  <a:srgbClr val="19194D"/>
                </a:solidFill>
                <a:latin typeface="Verdana" charset="0"/>
              </a:rPr>
              <a:t>(Gartner – 1/2011)</a:t>
            </a:r>
            <a:endParaRPr lang="en-US" sz="11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2" descr="\\fileserver\General\1-Clients\PayPal\PPT-Template\Images\Cropped Images\consumer\_MG_3087-clipped.png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2286000" y="3352800"/>
            <a:ext cx="2209800" cy="1473201"/>
          </a:xfrm>
          <a:prstGeom prst="rect">
            <a:avLst/>
          </a:prstGeom>
          <a:noFill/>
        </p:spPr>
      </p:pic>
      <p:pic>
        <p:nvPicPr>
          <p:cNvPr id="13" name="Picture 4" descr="\\fileserver\General\1-Clients\PayPal\PPT-Template\Images\Cropped Images\consumer\200363024-001_4-clipped.pn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0" y="3276600"/>
            <a:ext cx="2083552" cy="1551173"/>
          </a:xfrm>
          <a:prstGeom prst="rect">
            <a:avLst/>
          </a:prstGeom>
          <a:noFill/>
        </p:spPr>
      </p:pic>
      <p:pic>
        <p:nvPicPr>
          <p:cNvPr id="14" name="Picture 5" descr="\\fileserver\General\1-Clients\PayPal\PPT-Template\Images\Cropped Images\consumer\EPI-09046_small_merchant-05_0161-clipped.png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4572000" y="3352800"/>
            <a:ext cx="2225352" cy="148356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57200" y="1295400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US$119 billion </a:t>
            </a:r>
            <a:endParaRPr lang="en-US" sz="1800" dirty="0"/>
          </a:p>
        </p:txBody>
      </p:sp>
      <p:sp>
        <p:nvSpPr>
          <p:cNvPr id="16" name="Rectangle 15"/>
          <p:cNvSpPr/>
          <p:nvPr/>
        </p:nvSpPr>
        <p:spPr>
          <a:xfrm>
            <a:off x="2895600" y="1295400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u="sng" dirty="0" smtClean="0">
                <a:solidFill>
                  <a:srgbClr val="19194D"/>
                </a:solidFill>
                <a:latin typeface="Verdana" charset="0"/>
              </a:rPr>
              <a:t>$633.4 </a:t>
            </a:r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billion</a:t>
            </a:r>
            <a:r>
              <a:rPr lang="en-US" sz="18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800" i="1" dirty="0"/>
          </a:p>
        </p:txBody>
      </p:sp>
      <p:sp>
        <p:nvSpPr>
          <p:cNvPr id="17" name="Rectangle 16"/>
          <p:cNvSpPr/>
          <p:nvPr/>
        </p:nvSpPr>
        <p:spPr>
          <a:xfrm>
            <a:off x="5257800" y="1295400"/>
            <a:ext cx="1624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u="sng" dirty="0" smtClean="0">
                <a:solidFill>
                  <a:srgbClr val="19194D"/>
                </a:solidFill>
                <a:latin typeface="Verdana" charset="0"/>
              </a:rPr>
              <a:t>$984 billion</a:t>
            </a:r>
            <a:r>
              <a:rPr lang="en-US" sz="1600" i="1" u="sng" dirty="0" smtClean="0">
                <a:solidFill>
                  <a:srgbClr val="19194D"/>
                </a:solidFill>
                <a:latin typeface="Verdana" charset="0"/>
              </a:rPr>
              <a:t> </a:t>
            </a:r>
            <a:endParaRPr lang="en-US" sz="1600" i="1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6216650" cy="685800"/>
          </a:xfrm>
        </p:spPr>
        <p:txBody>
          <a:bodyPr/>
          <a:lstStyle/>
          <a:p>
            <a:r>
              <a:rPr lang="en-US" dirty="0" smtClean="0"/>
              <a:t>WHERE’S THE MONEY?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A1B3-F503-F54B-A4E8-39A52FFD89B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200400" y="4114800"/>
            <a:ext cx="578961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Source: McKinsey,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Informa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, </a:t>
            </a:r>
            <a:r>
              <a:rPr lang="en-US" sz="1000" dirty="0" err="1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Grameen</a:t>
            </a:r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</a:rPr>
              <a:t> Foundation</a:t>
            </a:r>
          </a:p>
        </p:txBody>
      </p: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3200400" y="1447800"/>
          <a:ext cx="350520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7526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Opportunity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Addressable Market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Digital content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$24B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Microfinance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$250B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Top up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$300B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Remittances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$400B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Non-traditional</a:t>
                      </a:r>
                      <a:r>
                        <a:rPr lang="en-US" sz="1100" baseline="0" dirty="0" smtClean="0"/>
                        <a:t> retail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$500B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Traditional</a:t>
                      </a:r>
                      <a:r>
                        <a:rPr lang="en-US" sz="1100" baseline="0" dirty="0" smtClean="0"/>
                        <a:t> retail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$5T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304800" y="1371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Much of the opportunity in mobile payments comes from outside digital content</a:t>
            </a:r>
            <a:endParaRPr lang="en-US" sz="1600" dirty="0"/>
          </a:p>
        </p:txBody>
      </p:sp>
      <p:pic>
        <p:nvPicPr>
          <p:cNvPr id="7" name="Picture 2" descr="C:\Users\Intern\Desktop\character4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600" y="2286000"/>
            <a:ext cx="1712365" cy="2434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Blank Presentation">
    <a:majorFont>
      <a:latin typeface="Verdan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Blank Presentatio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Blank Presentation">
    <a:majorFont>
      <a:latin typeface="Verdan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9001</TotalTime>
  <Words>2099</Words>
  <Application>Microsoft Macintosh PowerPoint</Application>
  <PresentationFormat>Custom</PresentationFormat>
  <Paragraphs>611</Paragraphs>
  <Slides>56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AGENDA</vt:lpstr>
      <vt:lpstr>CONFLICTING STATEMENTS</vt:lpstr>
      <vt:lpstr>CONFLICTING STATEMENTS</vt:lpstr>
      <vt:lpstr>CONFLICTING STATEMENTS</vt:lpstr>
      <vt:lpstr>WHERE’S THE MONEY?</vt:lpstr>
      <vt:lpstr>HOW TO MONETIZE IN YOUR APP</vt:lpstr>
      <vt:lpstr>HOW TO MONETIZE IN YOUR APP</vt:lpstr>
      <vt:lpstr>HOW TO MONETIZE IN YOUR APP</vt:lpstr>
      <vt:lpstr>PREFERRED BUSINESS MODELS</vt:lpstr>
      <vt:lpstr>ADVERTISING</vt:lpstr>
      <vt:lpstr>ADVERTISING</vt:lpstr>
      <vt:lpstr>VIRTUAL GOODS</vt:lpstr>
      <vt:lpstr>VIRTUAL GOODS</vt:lpstr>
      <vt:lpstr>VIRTUAL GOODS</vt:lpstr>
      <vt:lpstr>PowerPoint Presentation</vt:lpstr>
      <vt:lpstr>PayPal’s Mobile Payment Library</vt:lpstr>
      <vt:lpstr>PayPal’s Mobile Payment Library</vt:lpstr>
      <vt:lpstr>PayPal’s Mobile Payment Library</vt:lpstr>
      <vt:lpstr>Simple in-app Payment Demo</vt:lpstr>
      <vt:lpstr>Simple in-app Payment Demo</vt:lpstr>
      <vt:lpstr>Simple in-app Payment Demo</vt:lpstr>
      <vt:lpstr>Mobile Express Checkout: Overview</vt:lpstr>
      <vt:lpstr>Mobile Express Checkout</vt:lpstr>
      <vt:lpstr>“In-APP Payments”</vt:lpstr>
      <vt:lpstr>What are In-App Payments (Billing)?</vt:lpstr>
      <vt:lpstr>What Are Your Options?</vt:lpstr>
      <vt:lpstr>Google In-App Payments</vt:lpstr>
      <vt:lpstr>PayPal In-App Payments </vt:lpstr>
      <vt:lpstr>PayPal In-App – Component Diagram</vt:lpstr>
      <vt:lpstr>Let’s build an app https://github.com/paypalx/tech-talks  Look for “MPLforAndroid-Webinar-March2011”</vt:lpstr>
      <vt:lpstr>Integration Steps</vt:lpstr>
      <vt:lpstr>Advanced Functionality</vt:lpstr>
      <vt:lpstr>ResultDelegate</vt:lpstr>
      <vt:lpstr>ResultDelegate</vt:lpstr>
      <vt:lpstr>Chained, Parallel and Preapproved Payments</vt:lpstr>
      <vt:lpstr>Dynamic Amount Calculation</vt:lpstr>
      <vt:lpstr>Dynamic Amount Calculation</vt:lpstr>
      <vt:lpstr>More…</vt:lpstr>
      <vt:lpstr>Next Steps</vt:lpstr>
      <vt:lpstr>Going Live</vt:lpstr>
      <vt:lpstr>Going Live</vt:lpstr>
      <vt:lpstr>PowerPoint Presentation</vt:lpstr>
      <vt:lpstr>PowerPoint Presentation</vt:lpstr>
      <vt:lpstr>appendix</vt:lpstr>
      <vt:lpstr>Step 1: Download the library &amp; add it to your app</vt:lpstr>
      <vt:lpstr>Step 2: Update your AndroidManifest.xml</vt:lpstr>
      <vt:lpstr>Step 3: initialize the library</vt:lpstr>
      <vt:lpstr>Step 3: initialize the library</vt:lpstr>
      <vt:lpstr>Step 4: generate PayPal button w/ onClickListener</vt:lpstr>
      <vt:lpstr>Step 4: generate PayPal button w/ onClickListener</vt:lpstr>
      <vt:lpstr>Step 5: Start payment Activity using Checkout Intent</vt:lpstr>
      <vt:lpstr>Step 6: Handle result from library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2004 Test Drive User</dc:creator>
  <cp:lastModifiedBy>palavilli</cp:lastModifiedBy>
  <cp:revision>150</cp:revision>
  <dcterms:created xsi:type="dcterms:W3CDTF">2010-08-10T00:54:47Z</dcterms:created>
  <dcterms:modified xsi:type="dcterms:W3CDTF">2011-03-30T15:59:45Z</dcterms:modified>
</cp:coreProperties>
</file>